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66"/>
  </p:notesMasterIdLst>
  <p:sldIdLst>
    <p:sldId id="256" r:id="rId2"/>
    <p:sldId id="360" r:id="rId3"/>
    <p:sldId id="258" r:id="rId4"/>
    <p:sldId id="349" r:id="rId5"/>
    <p:sldId id="357" r:id="rId6"/>
    <p:sldId id="350" r:id="rId7"/>
    <p:sldId id="351" r:id="rId8"/>
    <p:sldId id="361" r:id="rId9"/>
    <p:sldId id="353" r:id="rId10"/>
    <p:sldId id="354" r:id="rId11"/>
    <p:sldId id="362" r:id="rId12"/>
    <p:sldId id="356" r:id="rId13"/>
    <p:sldId id="358" r:id="rId14"/>
    <p:sldId id="352" r:id="rId15"/>
    <p:sldId id="292" r:id="rId16"/>
    <p:sldId id="291" r:id="rId17"/>
    <p:sldId id="301" r:id="rId18"/>
    <p:sldId id="331" r:id="rId19"/>
    <p:sldId id="333" r:id="rId20"/>
    <p:sldId id="305" r:id="rId21"/>
    <p:sldId id="261" r:id="rId22"/>
    <p:sldId id="303" r:id="rId23"/>
    <p:sldId id="302" r:id="rId24"/>
    <p:sldId id="337" r:id="rId25"/>
    <p:sldId id="306" r:id="rId26"/>
    <p:sldId id="308" r:id="rId27"/>
    <p:sldId id="300" r:id="rId28"/>
    <p:sldId id="343" r:id="rId29"/>
    <p:sldId id="281" r:id="rId30"/>
    <p:sldId id="338" r:id="rId31"/>
    <p:sldId id="339" r:id="rId32"/>
    <p:sldId id="363" r:id="rId33"/>
    <p:sldId id="315" r:id="rId34"/>
    <p:sldId id="307" r:id="rId35"/>
    <p:sldId id="314" r:id="rId36"/>
    <p:sldId id="328" r:id="rId37"/>
    <p:sldId id="340" r:id="rId38"/>
    <p:sldId id="321" r:id="rId39"/>
    <p:sldId id="322" r:id="rId40"/>
    <p:sldId id="342" r:id="rId41"/>
    <p:sldId id="293" r:id="rId42"/>
    <p:sldId id="348" r:id="rId43"/>
    <p:sldId id="267" r:id="rId44"/>
    <p:sldId id="268" r:id="rId45"/>
    <p:sldId id="269" r:id="rId46"/>
    <p:sldId id="274" r:id="rId47"/>
    <p:sldId id="344" r:id="rId48"/>
    <p:sldId id="276" r:id="rId49"/>
    <p:sldId id="277" r:id="rId50"/>
    <p:sldId id="345" r:id="rId51"/>
    <p:sldId id="325" r:id="rId52"/>
    <p:sldId id="271" r:id="rId53"/>
    <p:sldId id="282" r:id="rId54"/>
    <p:sldId id="319" r:id="rId55"/>
    <p:sldId id="283" r:id="rId56"/>
    <p:sldId id="285" r:id="rId57"/>
    <p:sldId id="359" r:id="rId58"/>
    <p:sldId id="284" r:id="rId59"/>
    <p:sldId id="326" r:id="rId60"/>
    <p:sldId id="327" r:id="rId61"/>
    <p:sldId id="316" r:id="rId62"/>
    <p:sldId id="320" r:id="rId63"/>
    <p:sldId id="260" r:id="rId64"/>
    <p:sldId id="346"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61" autoAdjust="0"/>
    <p:restoredTop sz="93750" autoAdjust="0"/>
  </p:normalViewPr>
  <p:slideViewPr>
    <p:cSldViewPr snapToGrid="0">
      <p:cViewPr varScale="1">
        <p:scale>
          <a:sx n="88" d="100"/>
          <a:sy n="88" d="100"/>
        </p:scale>
        <p:origin x="90" y="45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3" d="100"/>
          <a:sy n="93" d="100"/>
        </p:scale>
        <p:origin x="298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Sheet1!$E$9:$E$15</c:f>
              <c:numCache>
                <c:formatCode>General</c:formatCode>
                <c:ptCount val="7"/>
                <c:pt idx="0">
                  <c:v>1700</c:v>
                </c:pt>
                <c:pt idx="1">
                  <c:v>1710</c:v>
                </c:pt>
                <c:pt idx="2">
                  <c:v>1720</c:v>
                </c:pt>
                <c:pt idx="3">
                  <c:v>1730</c:v>
                </c:pt>
                <c:pt idx="4">
                  <c:v>1740</c:v>
                </c:pt>
                <c:pt idx="5">
                  <c:v>1750</c:v>
                </c:pt>
                <c:pt idx="6">
                  <c:v>1760</c:v>
                </c:pt>
              </c:numCache>
            </c:numRef>
          </c:cat>
          <c:val>
            <c:numRef>
              <c:f>Sheet1!$F$9:$F$15</c:f>
              <c:numCache>
                <c:formatCode>#,##0</c:formatCode>
                <c:ptCount val="7"/>
                <c:pt idx="0">
                  <c:v>250000</c:v>
                </c:pt>
                <c:pt idx="1">
                  <c:v>300000</c:v>
                </c:pt>
                <c:pt idx="2">
                  <c:v>450000</c:v>
                </c:pt>
                <c:pt idx="3">
                  <c:v>600000</c:v>
                </c:pt>
                <c:pt idx="4">
                  <c:v>800000</c:v>
                </c:pt>
                <c:pt idx="5">
                  <c:v>1200000</c:v>
                </c:pt>
                <c:pt idx="6">
                  <c:v>1600000</c:v>
                </c:pt>
              </c:numCache>
            </c:numRef>
          </c:val>
          <c:extLst>
            <c:ext xmlns:c16="http://schemas.microsoft.com/office/drawing/2014/chart" uri="{C3380CC4-5D6E-409C-BE32-E72D297353CC}">
              <c16:uniqueId val="{00000000-FDDA-4E4C-972D-0C6A334A12FE}"/>
            </c:ext>
          </c:extLst>
        </c:ser>
        <c:dLbls>
          <c:showLegendKey val="0"/>
          <c:showVal val="0"/>
          <c:showCatName val="0"/>
          <c:showSerName val="0"/>
          <c:showPercent val="0"/>
          <c:showBubbleSize val="0"/>
        </c:dLbls>
        <c:gapWidth val="219"/>
        <c:overlap val="-27"/>
        <c:axId val="418679944"/>
        <c:axId val="418676336"/>
      </c:barChart>
      <c:catAx>
        <c:axId val="418679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18676336"/>
        <c:crosses val="autoZero"/>
        <c:auto val="1"/>
        <c:lblAlgn val="ctr"/>
        <c:lblOffset val="100"/>
        <c:noMultiLvlLbl val="0"/>
      </c:catAx>
      <c:valAx>
        <c:axId val="418676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18679944"/>
        <c:crosses val="autoZero"/>
        <c:crossBetween val="between"/>
      </c:valAx>
      <c:spPr>
        <a:noFill/>
        <a:ln>
          <a:noFill/>
        </a:ln>
        <a:effectLst/>
      </c:spPr>
    </c:plotArea>
    <c:plotVisOnly val="1"/>
    <c:dispBlanksAs val="gap"/>
    <c:showDLblsOverMax val="0"/>
  </c:chart>
  <c:spPr>
    <a:solidFill>
      <a:schemeClr val="accent6">
        <a:lumMod val="20000"/>
        <a:lumOff val="80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04/09/2023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a:t>
            </a:fld>
            <a:endParaRPr lang="en-GB" dirty="0"/>
          </a:p>
        </p:txBody>
      </p:sp>
    </p:spTree>
    <p:extLst>
      <p:ext uri="{BB962C8B-B14F-4D97-AF65-F5344CB8AC3E}">
        <p14:creationId xmlns:p14="http://schemas.microsoft.com/office/powerpoint/2010/main" val="177396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GB" dirty="0" smtClean="0"/>
              <a:t>France</a:t>
            </a:r>
          </a:p>
          <a:p>
            <a:endParaRPr lang="en-GB" dirty="0"/>
          </a:p>
          <a:p>
            <a:r>
              <a:rPr lang="en-GB" dirty="0" smtClean="0"/>
              <a:t>Slow to start due to internal wars,  fishing &amp; furs….severe climate, Indian wars</a:t>
            </a:r>
          </a:p>
          <a:p>
            <a:endParaRPr lang="en-GB" dirty="0"/>
          </a:p>
          <a:p>
            <a:r>
              <a:rPr lang="en-GB" dirty="0" smtClean="0"/>
              <a:t>Thinly populated… 20,000 settlers vast area, complex alliances, and forts to bloc British… </a:t>
            </a:r>
          </a:p>
          <a:p>
            <a:endParaRPr lang="en-GB" dirty="0"/>
          </a:p>
          <a:p>
            <a:r>
              <a:rPr lang="en-GB" dirty="0" smtClean="0"/>
              <a:t>Dutch</a:t>
            </a:r>
          </a:p>
          <a:p>
            <a:endParaRPr lang="en-GB" dirty="0"/>
          </a:p>
          <a:p>
            <a:endParaRPr lang="en-GB" dirty="0"/>
          </a:p>
        </p:txBody>
      </p:sp>
      <p:sp>
        <p:nvSpPr>
          <p:cNvPr id="4" name="Slide Number Placeholder 3"/>
          <p:cNvSpPr>
            <a:spLocks noGrp="1"/>
          </p:cNvSpPr>
          <p:nvPr>
            <p:ph type="sldNum" sz="quarter" idx="10"/>
          </p:nvPr>
        </p:nvSpPr>
        <p:spPr/>
        <p:txBody>
          <a:bodyPr/>
          <a:lstStyle/>
          <a:p>
            <a:fld id="{F58AEF3C-673A-4312-90C4-EB2FDD9108BB}" type="slidenum">
              <a:rPr lang="en-GB" smtClean="0"/>
              <a:t>6</a:t>
            </a:fld>
            <a:endParaRPr lang="en-GB" dirty="0"/>
          </a:p>
        </p:txBody>
      </p:sp>
    </p:spTree>
    <p:extLst>
      <p:ext uri="{BB962C8B-B14F-4D97-AF65-F5344CB8AC3E}">
        <p14:creationId xmlns:p14="http://schemas.microsoft.com/office/powerpoint/2010/main" val="2665732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17</a:t>
            </a:fld>
            <a:endParaRPr lang="en-GB" dirty="0"/>
          </a:p>
        </p:txBody>
      </p:sp>
    </p:spTree>
    <p:extLst>
      <p:ext uri="{BB962C8B-B14F-4D97-AF65-F5344CB8AC3E}">
        <p14:creationId xmlns:p14="http://schemas.microsoft.com/office/powerpoint/2010/main" val="1480916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Slave Trade</a:t>
            </a:r>
          </a:p>
          <a:p>
            <a:r>
              <a:rPr lang="en-GB" dirty="0" smtClean="0"/>
              <a:t>14 million Africans to New World 1500 - 1870</a:t>
            </a:r>
          </a:p>
          <a:p>
            <a:endParaRPr lang="en-GB" dirty="0"/>
          </a:p>
          <a:p>
            <a:r>
              <a:rPr lang="en-GB" dirty="0" smtClean="0"/>
              <a:t>95% of slaves to South America and Caribbean</a:t>
            </a:r>
          </a:p>
          <a:p>
            <a:endParaRPr lang="en-GB" dirty="0"/>
          </a:p>
          <a:p>
            <a:r>
              <a:rPr lang="en-GB" dirty="0" smtClean="0"/>
              <a:t>10%  died in transit (vs 20% in overland Islamic Slave Trade)</a:t>
            </a:r>
          </a:p>
          <a:p>
            <a:endParaRPr lang="en-GB" dirty="0"/>
          </a:p>
          <a:p>
            <a:r>
              <a:rPr lang="en-GB" dirty="0" smtClean="0"/>
              <a:t>300,000 to North America 1700ss Lower death rates in North America,  higher birth rates, more intact families, plantation work less lethal than mines</a:t>
            </a:r>
          </a:p>
          <a:p>
            <a:endParaRPr lang="en-GB" dirty="0"/>
          </a:p>
          <a:p>
            <a:r>
              <a:rPr lang="en-GB" dirty="0" smtClean="0"/>
              <a:t>The most lucrative line of the 18</a:t>
            </a:r>
            <a:r>
              <a:rPr lang="en-GB" baseline="30000" dirty="0" smtClean="0"/>
              <a:t>th</a:t>
            </a:r>
            <a:r>
              <a:rPr lang="en-GB" dirty="0" smtClean="0"/>
              <a:t> century (buy save £5 in Africa, sell for £40 Americas, inter regional trade. </a:t>
            </a:r>
            <a:endParaRPr lang="en-GB" dirty="0"/>
          </a:p>
          <a:p>
            <a:endParaRPr lang="en-GB" dirty="0" smtClean="0"/>
          </a:p>
          <a:p>
            <a:r>
              <a:rPr lang="en-GB" dirty="0" smtClean="0"/>
              <a:t>British naval power a natural fit and Mercantilist belief in maximising national wealth through trade and exports</a:t>
            </a:r>
          </a:p>
          <a:p>
            <a:endParaRPr lang="en-GB" dirty="0"/>
          </a:p>
          <a:p>
            <a:r>
              <a:rPr lang="en-GB" dirty="0" smtClean="0"/>
              <a:t>Institution unquestioned till last 18</a:t>
            </a:r>
            <a:r>
              <a:rPr lang="en-GB" baseline="30000" dirty="0" smtClean="0"/>
              <a:t>th</a:t>
            </a:r>
            <a:r>
              <a:rPr lang="en-GB" dirty="0" smtClean="0"/>
              <a:t> century and then only in Britain…  </a:t>
            </a:r>
          </a:p>
        </p:txBody>
      </p:sp>
      <p:sp>
        <p:nvSpPr>
          <p:cNvPr id="4" name="Slide Number Placeholder 3"/>
          <p:cNvSpPr>
            <a:spLocks noGrp="1"/>
          </p:cNvSpPr>
          <p:nvPr>
            <p:ph type="sldNum" sz="quarter" idx="10"/>
          </p:nvPr>
        </p:nvSpPr>
        <p:spPr/>
        <p:txBody>
          <a:bodyPr/>
          <a:lstStyle/>
          <a:p>
            <a:fld id="{7867C8F7-FF71-4F25-A9C3-008D9FDA093E}" type="slidenum">
              <a:rPr lang="en-GB" smtClean="0"/>
              <a:t>21</a:t>
            </a:fld>
            <a:endParaRPr lang="en-GB" dirty="0"/>
          </a:p>
        </p:txBody>
      </p:sp>
    </p:spTree>
    <p:extLst>
      <p:ext uri="{BB962C8B-B14F-4D97-AF65-F5344CB8AC3E}">
        <p14:creationId xmlns:p14="http://schemas.microsoft.com/office/powerpoint/2010/main" val="418072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Enlightenment : European intellectual movement relying on reason and individualism over religion to explain the world</a:t>
            </a:r>
          </a:p>
          <a:p>
            <a:endParaRPr lang="en-GB" dirty="0"/>
          </a:p>
          <a:p>
            <a:r>
              <a:rPr lang="en-GB" dirty="0" smtClean="0"/>
              <a:t>Francis Bacon on method, Spinoza deist thought, Newton physics, Lock government</a:t>
            </a:r>
          </a:p>
          <a:p>
            <a:endParaRPr lang="en-GB" dirty="0"/>
          </a:p>
          <a:p>
            <a:r>
              <a:rPr lang="en-GB" dirty="0" smtClean="0"/>
              <a:t>Needed stable states to gain dominance</a:t>
            </a:r>
          </a:p>
          <a:p>
            <a:endParaRPr lang="en-GB" dirty="0" smtClean="0"/>
          </a:p>
          <a:p>
            <a:endParaRPr lang="en-GB" dirty="0"/>
          </a:p>
          <a:p>
            <a:r>
              <a:rPr lang="en-GB" dirty="0" smtClean="0"/>
              <a:t>Religious wars such as the 30 years war on continent and Civil Wars in England and Ireland replaced by conflicts over state power . Wars continue but not genocidal massacres of 30 years war. </a:t>
            </a:r>
          </a:p>
          <a:p>
            <a:endParaRPr lang="en-GB" dirty="0" smtClean="0"/>
          </a:p>
          <a:p>
            <a:r>
              <a:rPr lang="en-GB" dirty="0" smtClean="0"/>
              <a:t>Strong states emerge: Authoritarian regimes of France and Spain, militarily strong but unreformed </a:t>
            </a:r>
            <a:r>
              <a:rPr lang="en-GB" dirty="0"/>
              <a:t> </a:t>
            </a:r>
            <a:r>
              <a:rPr lang="en-GB" dirty="0" smtClean="0"/>
              <a:t>feudal underlying political economic</a:t>
            </a:r>
          </a:p>
          <a:p>
            <a:endParaRPr lang="en-GB" dirty="0"/>
          </a:p>
          <a:p>
            <a:r>
              <a:rPr lang="en-GB" dirty="0" smtClean="0"/>
              <a:t>Britain and Holland financial power houses, Banks, Stock Ec</a:t>
            </a:r>
            <a:endParaRPr lang="en-GB" dirty="0"/>
          </a:p>
          <a:p>
            <a:endParaRPr lang="en-GB" dirty="0"/>
          </a:p>
          <a:p>
            <a:endParaRPr lang="en-GB" dirty="0" smtClean="0"/>
          </a:p>
        </p:txBody>
      </p:sp>
      <p:sp>
        <p:nvSpPr>
          <p:cNvPr id="4" name="Slide Number Placeholder 3"/>
          <p:cNvSpPr>
            <a:spLocks noGrp="1"/>
          </p:cNvSpPr>
          <p:nvPr>
            <p:ph type="sldNum" sz="quarter" idx="10"/>
          </p:nvPr>
        </p:nvSpPr>
        <p:spPr/>
        <p:txBody>
          <a:bodyPr/>
          <a:lstStyle/>
          <a:p>
            <a:fld id="{7867C8F7-FF71-4F25-A9C3-008D9FDA093E}" type="slidenum">
              <a:rPr lang="en-GB" smtClean="0"/>
              <a:t>43</a:t>
            </a:fld>
            <a:endParaRPr lang="en-GB" dirty="0"/>
          </a:p>
        </p:txBody>
      </p:sp>
    </p:spTree>
    <p:extLst>
      <p:ext uri="{BB962C8B-B14F-4D97-AF65-F5344CB8AC3E}">
        <p14:creationId xmlns:p14="http://schemas.microsoft.com/office/powerpoint/2010/main" val="397062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63</a:t>
            </a:fld>
            <a:endParaRPr lang="en-GB" dirty="0"/>
          </a:p>
        </p:txBody>
      </p:sp>
    </p:spTree>
    <p:extLst>
      <p:ext uri="{BB962C8B-B14F-4D97-AF65-F5344CB8AC3E}">
        <p14:creationId xmlns:p14="http://schemas.microsoft.com/office/powerpoint/2010/main" val="326920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04/09/2023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04/09/2023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04/09/2023</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2504" y="880534"/>
            <a:ext cx="10151165" cy="1150212"/>
          </a:xfrm>
        </p:spPr>
        <p:txBody>
          <a:bodyPr/>
          <a:lstStyle/>
          <a:p>
            <a:pPr algn="ctr"/>
            <a:r>
              <a:rPr lang="en-GB" dirty="0" smtClean="0"/>
              <a:t>American History </a:t>
            </a:r>
            <a:endParaRPr lang="en-GB" dirty="0"/>
          </a:p>
        </p:txBody>
      </p:sp>
      <p:sp>
        <p:nvSpPr>
          <p:cNvPr id="3" name="Subtitle 2"/>
          <p:cNvSpPr>
            <a:spLocks noGrp="1"/>
          </p:cNvSpPr>
          <p:nvPr>
            <p:ph type="subTitle" idx="1"/>
          </p:nvPr>
        </p:nvSpPr>
        <p:spPr>
          <a:xfrm>
            <a:off x="2789275" y="3185644"/>
            <a:ext cx="8915399" cy="523491"/>
          </a:xfrm>
        </p:spPr>
        <p:txBody>
          <a:bodyPr>
            <a:noAutofit/>
          </a:bodyPr>
          <a:lstStyle/>
          <a:p>
            <a:r>
              <a:rPr lang="en-GB" sz="4400" dirty="0" smtClean="0">
                <a:latin typeface="Arial" panose="020B0604020202020204" pitchFamily="34" charset="0"/>
                <a:cs typeface="Arial" panose="020B0604020202020204" pitchFamily="34" charset="0"/>
              </a:rPr>
              <a:t>Talk 4: British America (1700-1756)</a:t>
            </a:r>
            <a:endParaRPr lang="en-GB"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6724" y="112482"/>
            <a:ext cx="8911687" cy="1280890"/>
          </a:xfrm>
        </p:spPr>
        <p:txBody>
          <a:bodyPr/>
          <a:lstStyle/>
          <a:p>
            <a:r>
              <a:rPr lang="en-GB" dirty="0" smtClean="0"/>
              <a:t>Auto de fe Mexico City 1700’s </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29" y="794660"/>
            <a:ext cx="11691257" cy="51380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785" y="5980093"/>
            <a:ext cx="10778913" cy="954107"/>
          </a:xfrm>
          <a:prstGeom prst="rect">
            <a:avLst/>
          </a:prstGeom>
          <a:solidFill>
            <a:schemeClr val="bg1"/>
          </a:solidFill>
        </p:spPr>
        <p:txBody>
          <a:bodyPr wrap="none" rtlCol="0">
            <a:spAutoFit/>
          </a:bodyPr>
          <a:lstStyle/>
          <a:p>
            <a:pPr algn="ctr"/>
            <a:r>
              <a:rPr lang="en-GB" sz="2800" dirty="0" smtClean="0">
                <a:latin typeface="Arial" panose="020B0604020202020204" pitchFamily="34" charset="0"/>
                <a:cs typeface="Arial" panose="020B0604020202020204" pitchFamily="34" charset="0"/>
              </a:rPr>
              <a:t>Rare public event….</a:t>
            </a:r>
            <a:r>
              <a:rPr lang="en-GB" sz="2800" dirty="0" smtClean="0">
                <a:latin typeface="Arial" panose="020B0604020202020204" pitchFamily="34" charset="0"/>
                <a:cs typeface="Arial" panose="020B0604020202020204" pitchFamily="34" charset="0"/>
              </a:rPr>
              <a:t>only </a:t>
            </a:r>
            <a:r>
              <a:rPr lang="en-GB" sz="2800" dirty="0" smtClean="0">
                <a:latin typeface="Arial" panose="020B0604020202020204" pitchFamily="34" charset="0"/>
                <a:cs typeface="Arial" panose="020B0604020202020204" pitchFamily="34" charset="0"/>
              </a:rPr>
              <a:t>3% of those accused of heresy executed,</a:t>
            </a:r>
          </a:p>
          <a:p>
            <a:pPr algn="ctr"/>
            <a:r>
              <a:rPr lang="en-GB" sz="2800" dirty="0" smtClean="0">
                <a:latin typeface="Arial" panose="020B0604020202020204" pitchFamily="34" charset="0"/>
                <a:cs typeface="Arial" panose="020B0604020202020204" pitchFamily="34" charset="0"/>
              </a:rPr>
              <a:t> 50 executions </a:t>
            </a:r>
            <a:r>
              <a:rPr lang="en-GB" sz="2800" dirty="0" smtClean="0">
                <a:latin typeface="Arial" panose="020B0604020202020204" pitchFamily="34" charset="0"/>
                <a:cs typeface="Arial" panose="020B0604020202020204" pitchFamily="34" charset="0"/>
              </a:rPr>
              <a:t>Mexico and 5,000 </a:t>
            </a:r>
            <a:r>
              <a:rPr lang="en-GB" sz="2800" dirty="0" smtClean="0">
                <a:latin typeface="Arial" panose="020B0604020202020204" pitchFamily="34" charset="0"/>
                <a:cs typeface="Arial" panose="020B0604020202020204" pitchFamily="34" charset="0"/>
              </a:rPr>
              <a:t>in Spain </a:t>
            </a:r>
            <a:r>
              <a:rPr lang="en-GB" sz="2800" dirty="0" smtClean="0">
                <a:latin typeface="Arial" panose="020B0604020202020204" pitchFamily="34" charset="0"/>
                <a:cs typeface="Arial" panose="020B0604020202020204" pitchFamily="34" charset="0"/>
              </a:rPr>
              <a:t>...</a:t>
            </a:r>
            <a:r>
              <a:rPr lang="en-GB" sz="2800" dirty="0" smtClean="0">
                <a:latin typeface="Arial" panose="020B0604020202020204" pitchFamily="34" charset="0"/>
                <a:cs typeface="Arial" panose="020B0604020202020204" pitchFamily="34" charset="0"/>
              </a:rPr>
              <a:t>over 200 years </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11299371" y="296570"/>
            <a:ext cx="332023" cy="369332"/>
          </a:xfrm>
          <a:prstGeom prst="rect">
            <a:avLst/>
          </a:prstGeom>
          <a:noFill/>
        </p:spPr>
        <p:txBody>
          <a:bodyPr wrap="square" rtlCol="0">
            <a:spAutoFit/>
          </a:bodyPr>
          <a:lstStyle/>
          <a:p>
            <a:r>
              <a:rPr lang="en-GB" dirty="0" smtClean="0"/>
              <a:t>8</a:t>
            </a:r>
            <a:endParaRPr lang="en-GB" dirty="0"/>
          </a:p>
        </p:txBody>
      </p:sp>
    </p:spTree>
    <p:extLst>
      <p:ext uri="{BB962C8B-B14F-4D97-AF65-F5344CB8AC3E}">
        <p14:creationId xmlns:p14="http://schemas.microsoft.com/office/powerpoint/2010/main" val="4161844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8268" y="362853"/>
            <a:ext cx="8911687" cy="1280890"/>
          </a:xfrm>
        </p:spPr>
        <p:txBody>
          <a:bodyPr/>
          <a:lstStyle/>
          <a:p>
            <a:r>
              <a:rPr lang="en-GB" dirty="0" smtClean="0"/>
              <a:t>Spanish and South West North America</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272" y="2374900"/>
            <a:ext cx="8545285" cy="38462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58200" y="1769591"/>
            <a:ext cx="5475514" cy="923330"/>
          </a:xfrm>
          <a:prstGeom prst="rect">
            <a:avLst/>
          </a:prstGeom>
        </p:spPr>
        <p:txBody>
          <a:bodyPr wrap="square">
            <a:spAutoFit/>
          </a:bodyPr>
          <a:lstStyle/>
          <a:p>
            <a:pPr lvl="1"/>
            <a:r>
              <a:rPr lang="en-GB" dirty="0" smtClean="0"/>
              <a:t>2,600 settler in Santa Fe</a:t>
            </a:r>
          </a:p>
          <a:p>
            <a:pPr lvl="1"/>
            <a:r>
              <a:rPr lang="en-GB" dirty="0" smtClean="0"/>
              <a:t>Indians enslaved and sent</a:t>
            </a:r>
          </a:p>
          <a:p>
            <a:pPr lvl="1"/>
            <a:r>
              <a:rPr lang="en-GB" dirty="0" smtClean="0"/>
              <a:t>To mines</a:t>
            </a:r>
            <a:endParaRPr lang="en-GB" dirty="0"/>
          </a:p>
        </p:txBody>
      </p:sp>
      <p:sp>
        <p:nvSpPr>
          <p:cNvPr id="6" name="Rectangle 5"/>
          <p:cNvSpPr/>
          <p:nvPr/>
        </p:nvSpPr>
        <p:spPr>
          <a:xfrm>
            <a:off x="8392886" y="2869049"/>
            <a:ext cx="5475514" cy="646331"/>
          </a:xfrm>
          <a:prstGeom prst="rect">
            <a:avLst/>
          </a:prstGeom>
        </p:spPr>
        <p:txBody>
          <a:bodyPr wrap="square">
            <a:spAutoFit/>
          </a:bodyPr>
          <a:lstStyle/>
          <a:p>
            <a:pPr lvl="1"/>
            <a:r>
              <a:rPr lang="en-GB" dirty="0" smtClean="0"/>
              <a:t>Spanish demand Pueblos</a:t>
            </a:r>
          </a:p>
          <a:p>
            <a:pPr lvl="1"/>
            <a:r>
              <a:rPr lang="en-GB" dirty="0" smtClean="0"/>
              <a:t>convert</a:t>
            </a:r>
            <a:endParaRPr lang="en-GB" dirty="0"/>
          </a:p>
        </p:txBody>
      </p:sp>
      <p:sp>
        <p:nvSpPr>
          <p:cNvPr id="7" name="Rectangle 6"/>
          <p:cNvSpPr/>
          <p:nvPr/>
        </p:nvSpPr>
        <p:spPr>
          <a:xfrm>
            <a:off x="8305799" y="3832434"/>
            <a:ext cx="5475514" cy="923330"/>
          </a:xfrm>
          <a:prstGeom prst="rect">
            <a:avLst/>
          </a:prstGeom>
        </p:spPr>
        <p:txBody>
          <a:bodyPr wrap="square">
            <a:spAutoFit/>
          </a:bodyPr>
          <a:lstStyle/>
          <a:p>
            <a:pPr lvl="1"/>
            <a:r>
              <a:rPr lang="en-GB" dirty="0" smtClean="0"/>
              <a:t>Popee leads revolt 1680, </a:t>
            </a:r>
          </a:p>
          <a:p>
            <a:pPr lvl="1"/>
            <a:r>
              <a:rPr lang="en-GB" dirty="0" smtClean="0"/>
              <a:t>Spanish Forced to evacuate</a:t>
            </a:r>
          </a:p>
          <a:p>
            <a:pPr lvl="1"/>
            <a:r>
              <a:rPr lang="en-GB" dirty="0" smtClean="0"/>
              <a:t> 500 killed…Popee dies</a:t>
            </a:r>
            <a:endParaRPr lang="en-GB" dirty="0"/>
          </a:p>
        </p:txBody>
      </p:sp>
      <p:sp>
        <p:nvSpPr>
          <p:cNvPr id="8" name="Rectangle 7"/>
          <p:cNvSpPr/>
          <p:nvPr/>
        </p:nvSpPr>
        <p:spPr>
          <a:xfrm>
            <a:off x="8360229" y="5427192"/>
            <a:ext cx="5475514" cy="369332"/>
          </a:xfrm>
          <a:prstGeom prst="rect">
            <a:avLst/>
          </a:prstGeom>
        </p:spPr>
        <p:txBody>
          <a:bodyPr wrap="square">
            <a:spAutoFit/>
          </a:bodyPr>
          <a:lstStyle/>
          <a:p>
            <a:pPr lvl="1"/>
            <a:r>
              <a:rPr lang="en-GB" dirty="0"/>
              <a:t> </a:t>
            </a:r>
          </a:p>
        </p:txBody>
      </p:sp>
      <p:sp>
        <p:nvSpPr>
          <p:cNvPr id="9" name="Rectangle 8"/>
          <p:cNvSpPr/>
          <p:nvPr/>
        </p:nvSpPr>
        <p:spPr>
          <a:xfrm>
            <a:off x="8430986" y="5231249"/>
            <a:ext cx="5475514" cy="1477328"/>
          </a:xfrm>
          <a:prstGeom prst="rect">
            <a:avLst/>
          </a:prstGeom>
        </p:spPr>
        <p:txBody>
          <a:bodyPr wrap="square">
            <a:spAutoFit/>
          </a:bodyPr>
          <a:lstStyle/>
          <a:p>
            <a:pPr lvl="1"/>
            <a:r>
              <a:rPr lang="en-GB" dirty="0" smtClean="0"/>
              <a:t>Spanish reconquer New </a:t>
            </a:r>
          </a:p>
          <a:p>
            <a:pPr lvl="1"/>
            <a:r>
              <a:rPr lang="en-GB" dirty="0" smtClean="0"/>
              <a:t>Mexico 1692 but abandon</a:t>
            </a:r>
          </a:p>
          <a:p>
            <a:pPr lvl="1"/>
            <a:r>
              <a:rPr lang="en-GB" dirty="0" smtClean="0"/>
              <a:t>Conversion attempts, grant</a:t>
            </a:r>
          </a:p>
          <a:p>
            <a:pPr lvl="1"/>
            <a:r>
              <a:rPr lang="en-GB" dirty="0" smtClean="0"/>
              <a:t>Lands to Pueblo chiefs and</a:t>
            </a:r>
          </a:p>
          <a:p>
            <a:pPr lvl="1"/>
            <a:r>
              <a:rPr lang="en-GB" dirty="0" smtClean="0"/>
              <a:t>Accommodate local customs</a:t>
            </a:r>
          </a:p>
        </p:txBody>
      </p:sp>
      <p:sp>
        <p:nvSpPr>
          <p:cNvPr id="10" name="TextBox 9"/>
          <p:cNvSpPr txBox="1"/>
          <p:nvPr/>
        </p:nvSpPr>
        <p:spPr>
          <a:xfrm>
            <a:off x="11299371" y="296570"/>
            <a:ext cx="332023" cy="369332"/>
          </a:xfrm>
          <a:prstGeom prst="rect">
            <a:avLst/>
          </a:prstGeom>
          <a:noFill/>
        </p:spPr>
        <p:txBody>
          <a:bodyPr wrap="square" rtlCol="0">
            <a:spAutoFit/>
          </a:bodyPr>
          <a:lstStyle/>
          <a:p>
            <a:r>
              <a:rPr lang="en-GB" dirty="0" smtClean="0"/>
              <a:t>9</a:t>
            </a:r>
            <a:endParaRPr lang="en-GB" dirty="0"/>
          </a:p>
        </p:txBody>
      </p:sp>
    </p:spTree>
    <p:extLst>
      <p:ext uri="{BB962C8B-B14F-4D97-AF65-F5344CB8AC3E}">
        <p14:creationId xmlns:p14="http://schemas.microsoft.com/office/powerpoint/2010/main" val="15877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5354" y="123368"/>
            <a:ext cx="8911687" cy="1280890"/>
          </a:xfrm>
        </p:spPr>
        <p:txBody>
          <a:bodyPr/>
          <a:lstStyle/>
          <a:p>
            <a:r>
              <a:rPr lang="en-GB" dirty="0" smtClean="0"/>
              <a:t>Spanish North America: Casta System</a:t>
            </a:r>
            <a:endParaRPr lang="en-GB" dirty="0"/>
          </a:p>
        </p:txBody>
      </p:sp>
      <p:pic>
        <p:nvPicPr>
          <p:cNvPr id="2050" name="Picture 2" descr="A group of people posing for a photo&#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87" y="838201"/>
            <a:ext cx="6745514"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61748" y="4733026"/>
            <a:ext cx="5203669" cy="1815882"/>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The idea: room for everyone, a </a:t>
            </a: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different room…but </a:t>
            </a:r>
            <a:r>
              <a:rPr lang="en-GB" sz="2800" dirty="0">
                <a:latin typeface="Arial" panose="020B0604020202020204" pitchFamily="34" charset="0"/>
                <a:cs typeface="Arial" panose="020B0604020202020204" pitchFamily="34" charset="0"/>
              </a:rPr>
              <a:t>unlike </a:t>
            </a:r>
            <a:r>
              <a:rPr lang="en-GB" sz="2800" dirty="0" smtClean="0">
                <a:latin typeface="Arial" panose="020B0604020202020204" pitchFamily="34" charset="0"/>
                <a:cs typeface="Arial" panose="020B0604020202020204" pitchFamily="34" charset="0"/>
              </a:rPr>
              <a:t>in</a:t>
            </a:r>
          </a:p>
          <a:p>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much British North </a:t>
            </a:r>
            <a:r>
              <a:rPr lang="en-GB" sz="2800" dirty="0" smtClean="0">
                <a:latin typeface="Arial" panose="020B0604020202020204" pitchFamily="34" charset="0"/>
                <a:cs typeface="Arial" panose="020B0604020202020204" pitchFamily="34" charset="0"/>
              </a:rPr>
              <a:t>America</a:t>
            </a:r>
          </a:p>
          <a:p>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better than no room</a:t>
            </a:r>
          </a:p>
        </p:txBody>
      </p:sp>
      <p:sp>
        <p:nvSpPr>
          <p:cNvPr id="5" name="TextBox 4"/>
          <p:cNvSpPr txBox="1"/>
          <p:nvPr/>
        </p:nvSpPr>
        <p:spPr>
          <a:xfrm>
            <a:off x="11074401" y="296570"/>
            <a:ext cx="556994" cy="369332"/>
          </a:xfrm>
          <a:prstGeom prst="rect">
            <a:avLst/>
          </a:prstGeom>
          <a:noFill/>
        </p:spPr>
        <p:txBody>
          <a:bodyPr wrap="square" rtlCol="0">
            <a:spAutoFit/>
          </a:bodyPr>
          <a:lstStyle/>
          <a:p>
            <a:r>
              <a:rPr lang="en-GB" dirty="0" smtClean="0"/>
              <a:t>10</a:t>
            </a:r>
            <a:endParaRPr lang="en-GB" dirty="0"/>
          </a:p>
        </p:txBody>
      </p:sp>
      <p:sp>
        <p:nvSpPr>
          <p:cNvPr id="6" name="TextBox 5"/>
          <p:cNvSpPr txBox="1"/>
          <p:nvPr/>
        </p:nvSpPr>
        <p:spPr>
          <a:xfrm>
            <a:off x="7090818" y="965200"/>
            <a:ext cx="4783682"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Mixed society inter marriage </a:t>
            </a:r>
          </a:p>
          <a:p>
            <a:r>
              <a:rPr lang="en-GB" sz="2800" dirty="0" smtClean="0">
                <a:latin typeface="Arial" panose="020B0604020202020204" pitchFamily="34" charset="0"/>
                <a:cs typeface="Arial" panose="020B0604020202020204" pitchFamily="34" charset="0"/>
              </a:rPr>
              <a:t>Accepted as normal</a:t>
            </a:r>
            <a:endParaRPr lang="en-GB" sz="2800" dirty="0">
              <a:latin typeface="Arial" panose="020B0604020202020204" pitchFamily="34" charset="0"/>
              <a:cs typeface="Arial" panose="020B0604020202020204" pitchFamily="34" charset="0"/>
            </a:endParaRPr>
          </a:p>
        </p:txBody>
      </p:sp>
      <p:sp>
        <p:nvSpPr>
          <p:cNvPr id="8" name="TextBox 7"/>
          <p:cNvSpPr txBox="1"/>
          <p:nvPr/>
        </p:nvSpPr>
        <p:spPr>
          <a:xfrm>
            <a:off x="7175500" y="2895600"/>
            <a:ext cx="5527475"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Rights and </a:t>
            </a:r>
            <a:r>
              <a:rPr lang="en-GB" sz="2800" dirty="0" smtClean="0">
                <a:latin typeface="Arial" panose="020B0604020202020204" pitchFamily="34" charset="0"/>
                <a:cs typeface="Arial" panose="020B0604020202020204" pitchFamily="34" charset="0"/>
              </a:rPr>
              <a:t>obligations </a:t>
            </a:r>
            <a:r>
              <a:rPr lang="en-GB" sz="2800" dirty="0">
                <a:latin typeface="Arial" panose="020B0604020202020204" pitchFamily="34" charset="0"/>
                <a:cs typeface="Arial" panose="020B0604020202020204" pitchFamily="34" charset="0"/>
              </a:rPr>
              <a:t>dependent</a:t>
            </a:r>
          </a:p>
          <a:p>
            <a:r>
              <a:rPr lang="en-GB" sz="2800" dirty="0" smtClean="0">
                <a:latin typeface="Arial" panose="020B0604020202020204" pitchFamily="34" charset="0"/>
                <a:cs typeface="Arial" panose="020B0604020202020204" pitchFamily="34" charset="0"/>
              </a:rPr>
              <a:t>on </a:t>
            </a:r>
            <a:r>
              <a:rPr lang="en-GB" sz="2800" dirty="0">
                <a:latin typeface="Arial" panose="020B0604020202020204" pitchFamily="34" charset="0"/>
                <a:cs typeface="Arial" panose="020B0604020202020204" pitchFamily="34" charset="0"/>
              </a:rPr>
              <a:t>birth condition</a:t>
            </a:r>
          </a:p>
        </p:txBody>
      </p:sp>
    </p:spTree>
    <p:extLst>
      <p:ext uri="{BB962C8B-B14F-4D97-AF65-F5344CB8AC3E}">
        <p14:creationId xmlns:p14="http://schemas.microsoft.com/office/powerpoint/2010/main" val="13189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2" y="2812139"/>
            <a:ext cx="8911687" cy="1280890"/>
          </a:xfrm>
        </p:spPr>
        <p:txBody>
          <a:bodyPr/>
          <a:lstStyle/>
          <a:p>
            <a:pPr algn="ctr"/>
            <a:r>
              <a:rPr lang="en-GB" dirty="0" smtClean="0"/>
              <a:t>British America</a:t>
            </a:r>
            <a:endParaRPr lang="en-GB" dirty="0"/>
          </a:p>
        </p:txBody>
      </p:sp>
      <p:sp>
        <p:nvSpPr>
          <p:cNvPr id="3" name="TextBox 2"/>
          <p:cNvSpPr txBox="1"/>
          <p:nvPr/>
        </p:nvSpPr>
        <p:spPr>
          <a:xfrm>
            <a:off x="11299371" y="296570"/>
            <a:ext cx="489858" cy="369332"/>
          </a:xfrm>
          <a:prstGeom prst="rect">
            <a:avLst/>
          </a:prstGeom>
          <a:noFill/>
        </p:spPr>
        <p:txBody>
          <a:bodyPr wrap="square" rtlCol="0">
            <a:spAutoFit/>
          </a:bodyPr>
          <a:lstStyle/>
          <a:p>
            <a:r>
              <a:rPr lang="en-GB" dirty="0" smtClean="0"/>
              <a:t>11</a:t>
            </a:r>
            <a:endParaRPr lang="en-GB" dirty="0"/>
          </a:p>
        </p:txBody>
      </p:sp>
    </p:spTree>
    <p:extLst>
      <p:ext uri="{BB962C8B-B14F-4D97-AF65-F5344CB8AC3E}">
        <p14:creationId xmlns:p14="http://schemas.microsoft.com/office/powerpoint/2010/main" val="2299224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5459" y="217105"/>
            <a:ext cx="8911687" cy="1280890"/>
          </a:xfrm>
        </p:spPr>
        <p:txBody>
          <a:bodyPr/>
          <a:lstStyle/>
          <a:p>
            <a:pPr algn="ctr"/>
            <a:r>
              <a:rPr lang="en-GB" dirty="0" smtClean="0"/>
              <a:t>Wars with the neighbours 1700-1750</a:t>
            </a:r>
            <a:endParaRPr lang="en-GB" dirty="0"/>
          </a:p>
        </p:txBody>
      </p:sp>
      <p:sp>
        <p:nvSpPr>
          <p:cNvPr id="3" name="Content Placeholder 2"/>
          <p:cNvSpPr>
            <a:spLocks noGrp="1"/>
          </p:cNvSpPr>
          <p:nvPr>
            <p:ph idx="1"/>
          </p:nvPr>
        </p:nvSpPr>
        <p:spPr>
          <a:xfrm>
            <a:off x="417689" y="1241778"/>
            <a:ext cx="11774311" cy="4701821"/>
          </a:xfrm>
        </p:spPr>
        <p:txBody>
          <a:bodyPr>
            <a:normAutofit fontScale="85000" lnSpcReduction="10000"/>
          </a:bodyPr>
          <a:lstStyle/>
          <a:p>
            <a:pPr lvl="2"/>
            <a:r>
              <a:rPr lang="en-GB" sz="2800" dirty="0" smtClean="0">
                <a:latin typeface="Arial" panose="020B0604020202020204" pitchFamily="34" charset="0"/>
                <a:cs typeface="Arial" panose="020B0604020202020204" pitchFamily="34" charset="0"/>
              </a:rPr>
              <a:t>King Williams War (1689-1697) vs France and Spain …inconclusive</a:t>
            </a:r>
          </a:p>
          <a:p>
            <a:pPr lvl="2"/>
            <a:endParaRPr lang="en-GB" sz="2800" dirty="0">
              <a:latin typeface="Arial" panose="020B0604020202020204" pitchFamily="34" charset="0"/>
              <a:cs typeface="Arial" panose="020B0604020202020204" pitchFamily="34" charset="0"/>
            </a:endParaRPr>
          </a:p>
          <a:p>
            <a:pPr lvl="2"/>
            <a:r>
              <a:rPr lang="en-GB" sz="2800" dirty="0" smtClean="0">
                <a:latin typeface="Arial" panose="020B0604020202020204" pitchFamily="34" charset="0"/>
                <a:cs typeface="Arial" panose="020B0604020202020204" pitchFamily="34" charset="0"/>
              </a:rPr>
              <a:t>Queen Anne’s war  (1704-1713)..versus Spain British take Newfoundland and Maine (aka Arcadia from France)</a:t>
            </a:r>
          </a:p>
          <a:p>
            <a:pPr lvl="2"/>
            <a:endParaRPr lang="en-GB" sz="2800" dirty="0">
              <a:latin typeface="Arial" panose="020B0604020202020204" pitchFamily="34" charset="0"/>
              <a:cs typeface="Arial" panose="020B0604020202020204" pitchFamily="34" charset="0"/>
            </a:endParaRPr>
          </a:p>
          <a:p>
            <a:pPr lvl="2"/>
            <a:r>
              <a:rPr lang="en-GB" sz="2800" dirty="0" smtClean="0">
                <a:latin typeface="Arial" panose="020B0604020202020204" pitchFamily="34" charset="0"/>
                <a:cs typeface="Arial" panose="020B0604020202020204" pitchFamily="34" charset="0"/>
              </a:rPr>
              <a:t>Yamasee War in the Carolinas (1715-17) , united </a:t>
            </a:r>
            <a:r>
              <a:rPr lang="en-GB" sz="2800" dirty="0">
                <a:latin typeface="Arial" panose="020B0604020202020204" pitchFamily="34" charset="0"/>
                <a:cs typeface="Arial" panose="020B0604020202020204" pitchFamily="34" charset="0"/>
              </a:rPr>
              <a:t>I</a:t>
            </a:r>
            <a:r>
              <a:rPr lang="en-GB" sz="2800" dirty="0" smtClean="0">
                <a:latin typeface="Arial" panose="020B0604020202020204" pitchFamily="34" charset="0"/>
                <a:cs typeface="Arial" panose="020B0604020202020204" pitchFamily="34" charset="0"/>
              </a:rPr>
              <a:t>ndian tribes of South East kill 70% Carolina settlers, English reinforce colony and drive Indians west</a:t>
            </a:r>
          </a:p>
          <a:p>
            <a:pPr lvl="2"/>
            <a:endParaRPr lang="en-GB" sz="2800" dirty="0">
              <a:latin typeface="Arial" panose="020B0604020202020204" pitchFamily="34" charset="0"/>
              <a:cs typeface="Arial" panose="020B0604020202020204" pitchFamily="34" charset="0"/>
            </a:endParaRPr>
          </a:p>
          <a:p>
            <a:pPr lvl="2"/>
            <a:r>
              <a:rPr lang="en-GB" sz="2800" dirty="0" smtClean="0">
                <a:latin typeface="Arial" panose="020B0604020202020204" pitchFamily="34" charset="0"/>
                <a:cs typeface="Arial" panose="020B0604020202020204" pitchFamily="34" charset="0"/>
              </a:rPr>
              <a:t>King Georges War (1744-1748) vs  France and Spain inconclusive </a:t>
            </a:r>
          </a:p>
          <a:p>
            <a:pPr lvl="3"/>
            <a:r>
              <a:rPr lang="en-GB" sz="2600" dirty="0" smtClean="0">
                <a:latin typeface="Arial" panose="020B0604020202020204" pitchFamily="34" charset="0"/>
                <a:cs typeface="Arial" panose="020B0604020202020204" pitchFamily="34" charset="0"/>
              </a:rPr>
              <a:t>British </a:t>
            </a:r>
            <a:r>
              <a:rPr lang="en-GB" sz="2600" dirty="0">
                <a:latin typeface="Arial" panose="020B0604020202020204" pitchFamily="34" charset="0"/>
                <a:cs typeface="Arial" panose="020B0604020202020204" pitchFamily="34" charset="0"/>
              </a:rPr>
              <a:t>invasion of Florida fails, </a:t>
            </a:r>
          </a:p>
          <a:p>
            <a:pPr lvl="3"/>
            <a:r>
              <a:rPr lang="en-GB" sz="2600" dirty="0">
                <a:latin typeface="Arial" panose="020B0604020202020204" pitchFamily="34" charset="0"/>
                <a:cs typeface="Arial" panose="020B0604020202020204" pitchFamily="34" charset="0"/>
              </a:rPr>
              <a:t>Spanish invasion of George repelled</a:t>
            </a:r>
          </a:p>
          <a:p>
            <a:endParaRPr lang="en-GB" dirty="0"/>
          </a:p>
          <a:p>
            <a:endParaRPr lang="en-GB" dirty="0"/>
          </a:p>
        </p:txBody>
      </p:sp>
      <p:sp>
        <p:nvSpPr>
          <p:cNvPr id="4" name="TextBox 3"/>
          <p:cNvSpPr txBox="1"/>
          <p:nvPr/>
        </p:nvSpPr>
        <p:spPr>
          <a:xfrm>
            <a:off x="1664708" y="6196390"/>
            <a:ext cx="9462847"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British colonial life </a:t>
            </a:r>
            <a:r>
              <a:rPr lang="en-GB" sz="2800" dirty="0" smtClean="0">
                <a:latin typeface="Arial" panose="020B0604020202020204" pitchFamily="34" charset="0"/>
                <a:cs typeface="Arial" panose="020B0604020202020204" pitchFamily="34" charset="0"/>
              </a:rPr>
              <a:t>thrives despite being framed </a:t>
            </a:r>
            <a:r>
              <a:rPr lang="en-GB" sz="2800" dirty="0" smtClean="0">
                <a:latin typeface="Arial" panose="020B0604020202020204" pitchFamily="34" charset="0"/>
                <a:cs typeface="Arial" panose="020B0604020202020204" pitchFamily="34" charset="0"/>
              </a:rPr>
              <a:t>by </a:t>
            </a:r>
            <a:r>
              <a:rPr lang="en-GB" sz="2800" dirty="0" smtClean="0">
                <a:latin typeface="Arial" panose="020B0604020202020204" pitchFamily="34" charset="0"/>
                <a:cs typeface="Arial" panose="020B0604020202020204" pitchFamily="34" charset="0"/>
              </a:rPr>
              <a:t>warfare</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11506200" y="245770"/>
            <a:ext cx="469900" cy="369332"/>
          </a:xfrm>
          <a:prstGeom prst="rect">
            <a:avLst/>
          </a:prstGeom>
          <a:noFill/>
        </p:spPr>
        <p:txBody>
          <a:bodyPr wrap="square" rtlCol="0">
            <a:spAutoFit/>
          </a:bodyPr>
          <a:lstStyle/>
          <a:p>
            <a:r>
              <a:rPr lang="en-GB" dirty="0" smtClean="0"/>
              <a:t>12</a:t>
            </a:r>
            <a:endParaRPr lang="en-GB" dirty="0"/>
          </a:p>
        </p:txBody>
      </p:sp>
    </p:spTree>
    <p:extLst>
      <p:ext uri="{BB962C8B-B14F-4D97-AF65-F5344CB8AC3E}">
        <p14:creationId xmlns:p14="http://schemas.microsoft.com/office/powerpoint/2010/main" val="238953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45539" y="1420867"/>
            <a:ext cx="4151007" cy="1815882"/>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Population doubles ever 20 years…from 250,000 to 1,600,000 by 1760</a:t>
            </a:r>
          </a:p>
          <a:p>
            <a:endParaRPr lang="en-GB" sz="2800" dirty="0">
              <a:latin typeface="Arial" panose="020B0604020202020204" pitchFamily="34" charset="0"/>
              <a:cs typeface="Arial" panose="020B0604020202020204" pitchFamily="34" charset="0"/>
            </a:endParaRPr>
          </a:p>
        </p:txBody>
      </p:sp>
      <p:sp>
        <p:nvSpPr>
          <p:cNvPr id="8" name="TextBox 7"/>
          <p:cNvSpPr txBox="1"/>
          <p:nvPr/>
        </p:nvSpPr>
        <p:spPr>
          <a:xfrm>
            <a:off x="7137411" y="4710444"/>
            <a:ext cx="5054589" cy="1384995"/>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500,000 + immigrants over 50 </a:t>
            </a:r>
          </a:p>
          <a:p>
            <a:r>
              <a:rPr lang="en-GB" sz="2800" dirty="0" smtClean="0">
                <a:latin typeface="Arial" panose="020B0604020202020204" pitchFamily="34" charset="0"/>
                <a:cs typeface="Arial" panose="020B0604020202020204" pitchFamily="34" charset="0"/>
              </a:rPr>
              <a:t>years, largest group slaves </a:t>
            </a:r>
          </a:p>
          <a:p>
            <a:r>
              <a:rPr lang="en-GB" sz="2800" dirty="0" smtClean="0">
                <a:latin typeface="Arial" panose="020B0604020202020204" pitchFamily="34" charset="0"/>
                <a:cs typeface="Arial" panose="020B0604020202020204" pitchFamily="34" charset="0"/>
              </a:rPr>
              <a:t>from West Africa</a:t>
            </a:r>
            <a:endParaRPr lang="en-GB" sz="2800" dirty="0">
              <a:latin typeface="Arial" panose="020B0604020202020204" pitchFamily="34" charset="0"/>
              <a:cs typeface="Arial" panose="020B0604020202020204" pitchFamily="34" charset="0"/>
            </a:endParaRPr>
          </a:p>
        </p:txBody>
      </p:sp>
      <p:sp>
        <p:nvSpPr>
          <p:cNvPr id="2" name="TextBox 1"/>
          <p:cNvSpPr txBox="1"/>
          <p:nvPr/>
        </p:nvSpPr>
        <p:spPr>
          <a:xfrm>
            <a:off x="7106836" y="3164159"/>
            <a:ext cx="4705134"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Most </a:t>
            </a:r>
            <a:r>
              <a:rPr lang="en-GB" sz="2800" dirty="0" smtClean="0">
                <a:latin typeface="Arial" panose="020B0604020202020204" pitchFamily="34" charset="0"/>
                <a:cs typeface="Arial" panose="020B0604020202020204" pitchFamily="34" charset="0"/>
              </a:rPr>
              <a:t>population growth </a:t>
            </a:r>
            <a:r>
              <a:rPr lang="en-GB" sz="2800" dirty="0">
                <a:latin typeface="Arial" panose="020B0604020202020204" pitchFamily="34" charset="0"/>
                <a:cs typeface="Arial" panose="020B0604020202020204" pitchFamily="34" charset="0"/>
              </a:rPr>
              <a:t>due </a:t>
            </a: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to high birth rate</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11318488" y="568712"/>
            <a:ext cx="441146" cy="369332"/>
          </a:xfrm>
          <a:prstGeom prst="rect">
            <a:avLst/>
          </a:prstGeom>
          <a:noFill/>
        </p:spPr>
        <p:txBody>
          <a:bodyPr wrap="none" rtlCol="0">
            <a:spAutoFit/>
          </a:bodyPr>
          <a:lstStyle/>
          <a:p>
            <a:r>
              <a:rPr lang="en-GB" dirty="0" smtClean="0"/>
              <a:t>13</a:t>
            </a:r>
            <a:endParaRPr lang="en-GB" dirty="0"/>
          </a:p>
        </p:txBody>
      </p:sp>
      <p:graphicFrame>
        <p:nvGraphicFramePr>
          <p:cNvPr id="11" name="Chart 10"/>
          <p:cNvGraphicFramePr>
            <a:graphicFrameLocks/>
          </p:cNvGraphicFramePr>
          <p:nvPr>
            <p:extLst>
              <p:ext uri="{D42A27DB-BD31-4B8C-83A1-F6EECF244321}">
                <p14:modId xmlns:p14="http://schemas.microsoft.com/office/powerpoint/2010/main" val="4215144377"/>
              </p:ext>
            </p:extLst>
          </p:nvPr>
        </p:nvGraphicFramePr>
        <p:xfrm>
          <a:off x="557561" y="1248937"/>
          <a:ext cx="6185210" cy="521877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p:nvSpPr>
        <p:spPr>
          <a:xfrm>
            <a:off x="1996068" y="223025"/>
            <a:ext cx="9197326" cy="707886"/>
          </a:xfrm>
          <a:prstGeom prst="rect">
            <a:avLst/>
          </a:prstGeom>
          <a:noFill/>
        </p:spPr>
        <p:txBody>
          <a:bodyPr wrap="none" rtlCol="0">
            <a:spAutoFit/>
          </a:bodyPr>
          <a:lstStyle/>
          <a:p>
            <a:r>
              <a:rPr lang="en-GB" sz="4000" dirty="0" smtClean="0">
                <a:latin typeface="Arial" panose="020B0604020202020204" pitchFamily="34" charset="0"/>
                <a:cs typeface="Arial" panose="020B0604020202020204" pitchFamily="34" charset="0"/>
              </a:rPr>
              <a:t>British American Population 1700 -1760</a:t>
            </a:r>
            <a:endParaRPr lang="en-GB"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32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993" y="187015"/>
            <a:ext cx="11006667" cy="1280890"/>
          </a:xfrm>
        </p:spPr>
        <p:txBody>
          <a:bodyPr/>
          <a:lstStyle/>
          <a:p>
            <a:pPr algn="ctr"/>
            <a:r>
              <a:rPr lang="en-GB" b="1" dirty="0" smtClean="0"/>
              <a:t>1700-1760 Immigrants to British America by type</a:t>
            </a:r>
            <a:endParaRPr lang="en-GB" b="1" dirty="0"/>
          </a:p>
        </p:txBody>
      </p:sp>
      <p:sp>
        <p:nvSpPr>
          <p:cNvPr id="3" name="Content Placeholder 2"/>
          <p:cNvSpPr>
            <a:spLocks noGrp="1"/>
          </p:cNvSpPr>
          <p:nvPr>
            <p:ph idx="1"/>
          </p:nvPr>
        </p:nvSpPr>
        <p:spPr>
          <a:xfrm>
            <a:off x="1041400" y="1270000"/>
            <a:ext cx="12077700" cy="5194300"/>
          </a:xfrm>
        </p:spPr>
        <p:txBody>
          <a:bodyPr>
            <a:normAutofit fontScale="92500" lnSpcReduction="20000"/>
          </a:bodyPr>
          <a:lstStyle/>
          <a:p>
            <a:pPr marL="0" indent="0">
              <a:buNone/>
            </a:pPr>
            <a:r>
              <a:rPr lang="en-GB" sz="3000" dirty="0" smtClean="0">
                <a:latin typeface="Arial" panose="020B0604020202020204" pitchFamily="34" charset="0"/>
                <a:cs typeface="Arial" panose="020B0604020202020204" pitchFamily="34" charset="0"/>
              </a:rPr>
              <a:t>300,000 slaves from Africa, 90% to South &amp; Mid</a:t>
            </a:r>
          </a:p>
          <a:p>
            <a:pPr marL="0" indent="0">
              <a:buNone/>
            </a:pPr>
            <a:endParaRPr lang="en-GB" sz="3000" dirty="0">
              <a:latin typeface="Arial" panose="020B0604020202020204" pitchFamily="34" charset="0"/>
              <a:cs typeface="Arial" panose="020B0604020202020204" pitchFamily="34" charset="0"/>
            </a:endParaRPr>
          </a:p>
          <a:p>
            <a:pPr marL="0" indent="0">
              <a:buNone/>
            </a:pPr>
            <a:r>
              <a:rPr lang="en-GB" sz="3000" dirty="0">
                <a:latin typeface="Arial" panose="020B0604020202020204" pitchFamily="34" charset="0"/>
                <a:cs typeface="Arial" panose="020B0604020202020204" pitchFamily="34" charset="0"/>
              </a:rPr>
              <a:t>100,000 </a:t>
            </a:r>
            <a:r>
              <a:rPr lang="en-GB" sz="3000" dirty="0" smtClean="0">
                <a:latin typeface="Arial" panose="020B0604020202020204" pitchFamily="34" charset="0"/>
                <a:cs typeface="Arial" panose="020B0604020202020204" pitchFamily="34" charset="0"/>
              </a:rPr>
              <a:t>English: mix </a:t>
            </a:r>
            <a:r>
              <a:rPr lang="en-GB" sz="3000" dirty="0">
                <a:latin typeface="Arial" panose="020B0604020202020204" pitchFamily="34" charset="0"/>
                <a:cs typeface="Arial" panose="020B0604020202020204" pitchFamily="34" charset="0"/>
              </a:rPr>
              <a:t>of Indentured Servants, debtors (Georgia), parolees, younger sons and their families lured by opportunities and higher standard of living</a:t>
            </a:r>
            <a:endParaRPr lang="en-GB" sz="3200" dirty="0"/>
          </a:p>
          <a:p>
            <a:pPr marL="0" indent="0">
              <a:buNone/>
            </a:pPr>
            <a:endParaRPr lang="en-GB" sz="3000" dirty="0" smtClean="0">
              <a:latin typeface="Arial" panose="020B0604020202020204" pitchFamily="34" charset="0"/>
              <a:cs typeface="Arial" panose="020B0604020202020204" pitchFamily="34" charset="0"/>
            </a:endParaRPr>
          </a:p>
          <a:p>
            <a:pPr marL="0" indent="0">
              <a:buNone/>
            </a:pPr>
            <a:r>
              <a:rPr lang="en-GB" sz="3000" dirty="0" smtClean="0">
                <a:latin typeface="Arial" panose="020B0604020202020204" pitchFamily="34" charset="0"/>
                <a:cs typeface="Arial" panose="020B0604020202020204" pitchFamily="34" charset="0"/>
              </a:rPr>
              <a:t>60,000 Germans…Pennsylvania</a:t>
            </a:r>
          </a:p>
          <a:p>
            <a:pPr marL="0" indent="0">
              <a:buNone/>
            </a:pPr>
            <a:endParaRPr lang="en-GB" sz="3000" dirty="0">
              <a:latin typeface="Arial" panose="020B0604020202020204" pitchFamily="34" charset="0"/>
              <a:cs typeface="Arial" panose="020B0604020202020204" pitchFamily="34" charset="0"/>
            </a:endParaRPr>
          </a:p>
          <a:p>
            <a:pPr marL="0" indent="0">
              <a:buNone/>
            </a:pPr>
            <a:r>
              <a:rPr lang="en-GB" sz="3000" dirty="0" smtClean="0">
                <a:latin typeface="Arial" panose="020B0604020202020204" pitchFamily="34" charset="0"/>
                <a:cs typeface="Arial" panose="020B0604020202020204" pitchFamily="34" charset="0"/>
              </a:rPr>
              <a:t>40,000 Scotch Irish…to mid Atlantic, Hill Country</a:t>
            </a:r>
          </a:p>
          <a:p>
            <a:pPr marL="0" indent="0">
              <a:buNone/>
            </a:pPr>
            <a:endParaRPr lang="en-GB" sz="3000" dirty="0">
              <a:latin typeface="Arial" panose="020B0604020202020204" pitchFamily="34" charset="0"/>
              <a:cs typeface="Arial" panose="020B0604020202020204" pitchFamily="34" charset="0"/>
            </a:endParaRPr>
          </a:p>
          <a:p>
            <a:pPr marL="0" indent="0">
              <a:buNone/>
            </a:pPr>
            <a:r>
              <a:rPr lang="en-GB" sz="3000" dirty="0" smtClean="0">
                <a:latin typeface="Arial" panose="020B0604020202020204" pitchFamily="34" charset="0"/>
                <a:cs typeface="Arial" panose="020B0604020202020204" pitchFamily="34" charset="0"/>
              </a:rPr>
              <a:t>10,000 Scottish, French, Dutch</a:t>
            </a:r>
          </a:p>
          <a:p>
            <a:pPr marL="0" indent="0">
              <a:buNone/>
            </a:pPr>
            <a:endParaRPr lang="en-GB" sz="3000" dirty="0">
              <a:latin typeface="Arial" panose="020B0604020202020204" pitchFamily="34" charset="0"/>
              <a:cs typeface="Arial" panose="020B0604020202020204" pitchFamily="34" charset="0"/>
            </a:endParaRPr>
          </a:p>
          <a:p>
            <a:pPr marL="0" indent="0">
              <a:buNone/>
            </a:pPr>
            <a:endParaRPr lang="en-GB" dirty="0"/>
          </a:p>
        </p:txBody>
      </p:sp>
      <p:sp>
        <p:nvSpPr>
          <p:cNvPr id="4" name="TextBox 3"/>
          <p:cNvSpPr txBox="1"/>
          <p:nvPr/>
        </p:nvSpPr>
        <p:spPr>
          <a:xfrm>
            <a:off x="11532976" y="259643"/>
            <a:ext cx="539281" cy="369332"/>
          </a:xfrm>
          <a:prstGeom prst="rect">
            <a:avLst/>
          </a:prstGeom>
          <a:noFill/>
        </p:spPr>
        <p:txBody>
          <a:bodyPr wrap="square" rtlCol="0">
            <a:spAutoFit/>
          </a:bodyPr>
          <a:lstStyle/>
          <a:p>
            <a:r>
              <a:rPr lang="en-GB" dirty="0" smtClean="0"/>
              <a:t>14</a:t>
            </a:r>
            <a:endParaRPr lang="en-GB" dirty="0"/>
          </a:p>
        </p:txBody>
      </p:sp>
      <p:sp>
        <p:nvSpPr>
          <p:cNvPr id="5" name="TextBox 4"/>
          <p:cNvSpPr txBox="1"/>
          <p:nvPr/>
        </p:nvSpPr>
        <p:spPr>
          <a:xfrm>
            <a:off x="647700" y="6247368"/>
            <a:ext cx="11709400" cy="553998"/>
          </a:xfrm>
          <a:prstGeom prst="rect">
            <a:avLst/>
          </a:prstGeom>
          <a:solidFill>
            <a:schemeClr val="bg1"/>
          </a:solidFill>
        </p:spPr>
        <p:txBody>
          <a:bodyPr wrap="square" rtlCol="0">
            <a:spAutoFit/>
          </a:bodyPr>
          <a:lstStyle/>
          <a:p>
            <a:r>
              <a:rPr lang="en-GB" sz="3000" dirty="0">
                <a:solidFill>
                  <a:schemeClr val="tx1">
                    <a:lumMod val="75000"/>
                    <a:lumOff val="25000"/>
                  </a:schemeClr>
                </a:solidFill>
                <a:latin typeface="Arial" panose="020B0604020202020204" pitchFamily="34" charset="0"/>
                <a:cs typeface="Arial" panose="020B0604020202020204" pitchFamily="34" charset="0"/>
              </a:rPr>
              <a:t>Slavery </a:t>
            </a:r>
            <a:r>
              <a:rPr lang="en-GB" sz="3000" dirty="0" smtClean="0">
                <a:solidFill>
                  <a:schemeClr val="tx1">
                    <a:lumMod val="75000"/>
                    <a:lumOff val="25000"/>
                  </a:schemeClr>
                </a:solidFill>
                <a:latin typeface="Arial" panose="020B0604020202020204" pitchFamily="34" charset="0"/>
                <a:cs typeface="Arial" panose="020B0604020202020204" pitchFamily="34" charset="0"/>
              </a:rPr>
              <a:t>considered ‘normal</a:t>
            </a:r>
            <a:r>
              <a:rPr lang="en-GB" sz="3000" dirty="0">
                <a:solidFill>
                  <a:schemeClr val="tx1">
                    <a:lumMod val="75000"/>
                    <a:lumOff val="25000"/>
                  </a:schemeClr>
                </a:solidFill>
                <a:latin typeface="Arial" panose="020B0604020202020204" pitchFamily="34" charset="0"/>
                <a:cs typeface="Arial" panose="020B0604020202020204" pitchFamily="34" charset="0"/>
              </a:rPr>
              <a:t>’ in 18th </a:t>
            </a:r>
            <a:r>
              <a:rPr lang="en-GB" sz="3000" dirty="0" smtClean="0">
                <a:solidFill>
                  <a:schemeClr val="tx1">
                    <a:lumMod val="75000"/>
                    <a:lumOff val="25000"/>
                  </a:schemeClr>
                </a:solidFill>
                <a:latin typeface="Arial" panose="020B0604020202020204" pitchFamily="34" charset="0"/>
                <a:cs typeface="Arial" panose="020B0604020202020204" pitchFamily="34" charset="0"/>
              </a:rPr>
              <a:t>century and needs explanation</a:t>
            </a:r>
            <a:endParaRPr lang="en-GB" sz="30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03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125" y="0"/>
            <a:ext cx="8911687" cy="753135"/>
          </a:xfrm>
        </p:spPr>
        <p:txBody>
          <a:bodyPr/>
          <a:lstStyle/>
          <a:p>
            <a:r>
              <a:rPr lang="en-GB" dirty="0" smtClean="0"/>
              <a:t>18</a:t>
            </a:r>
            <a:r>
              <a:rPr lang="en-GB" baseline="30000" dirty="0" smtClean="0"/>
              <a:t>th</a:t>
            </a:r>
            <a:r>
              <a:rPr lang="en-GB" dirty="0" smtClean="0"/>
              <a:t> century Slave Trades</a:t>
            </a:r>
            <a:endParaRPr lang="en-GB" dirty="0"/>
          </a:p>
        </p:txBody>
      </p:sp>
      <p:pic>
        <p:nvPicPr>
          <p:cNvPr id="1026" name="Picture 2" descr="https://www.latinamericanstudies.org/slavery/international-slave-tra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23" y="609599"/>
            <a:ext cx="9098843" cy="58645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291031" y="1031694"/>
            <a:ext cx="2799644" cy="4401205"/>
          </a:xfrm>
          <a:prstGeom prst="rect">
            <a:avLst/>
          </a:prstGeom>
          <a:noFill/>
        </p:spPr>
        <p:txBody>
          <a:bodyPr wrap="square" rtlCol="0">
            <a:spAutoFit/>
          </a:bodyPr>
          <a:lstStyle/>
          <a:p>
            <a:r>
              <a:rPr lang="en-GB" sz="2000" b="1" dirty="0" smtClean="0">
                <a:latin typeface="Arial" panose="020B0604020202020204" pitchFamily="34" charset="0"/>
                <a:cs typeface="Arial" panose="020B0604020202020204" pitchFamily="34" charset="0"/>
              </a:rPr>
              <a:t>Demand triggers</a:t>
            </a:r>
          </a:p>
          <a:p>
            <a:endParaRPr lang="en-GB" sz="2000" dirty="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New World</a:t>
            </a:r>
            <a:r>
              <a:rPr lang="en-GB" sz="2000" dirty="0" smtClean="0">
                <a:latin typeface="Arial" panose="020B0604020202020204" pitchFamily="34" charset="0"/>
                <a:cs typeface="Arial" panose="020B0604020202020204" pitchFamily="34" charset="0"/>
              </a:rPr>
              <a:t>, mining, sugar, tobacco, rice &amp; indigo, and cotton</a:t>
            </a:r>
          </a:p>
          <a:p>
            <a:endParaRPr lang="en-GB" sz="2000" dirty="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Middle East: </a:t>
            </a:r>
            <a:r>
              <a:rPr lang="en-GB" sz="2000" dirty="0" smtClean="0">
                <a:latin typeface="Arial" panose="020B0604020202020204" pitchFamily="34" charset="0"/>
                <a:cs typeface="Arial" panose="020B0604020202020204" pitchFamily="34" charset="0"/>
              </a:rPr>
              <a:t>domestics, Plantations, soldiers, Construction, eunuchs, harems</a:t>
            </a:r>
          </a:p>
          <a:p>
            <a:endParaRPr lang="en-GB" sz="2000" dirty="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African Kingdoms</a:t>
            </a:r>
          </a:p>
          <a:p>
            <a:r>
              <a:rPr lang="en-GB" sz="2000" dirty="0" smtClean="0">
                <a:latin typeface="Arial" panose="020B0604020202020204" pitchFamily="34" charset="0"/>
                <a:cs typeface="Arial" panose="020B0604020202020204" pitchFamily="34" charset="0"/>
              </a:rPr>
              <a:t>Demand for Industrial</a:t>
            </a:r>
          </a:p>
          <a:p>
            <a:r>
              <a:rPr lang="en-GB" sz="2000" dirty="0" smtClean="0">
                <a:latin typeface="Arial" panose="020B0604020202020204" pitchFamily="34" charset="0"/>
                <a:cs typeface="Arial" panose="020B0604020202020204" pitchFamily="34" charset="0"/>
              </a:rPr>
              <a:t>Goods and weapons</a:t>
            </a:r>
            <a:endParaRPr lang="en-GB" sz="2000" dirty="0">
              <a:latin typeface="Arial" panose="020B0604020202020204" pitchFamily="34" charset="0"/>
              <a:cs typeface="Arial" panose="020B0604020202020204" pitchFamily="34" charset="0"/>
            </a:endParaRPr>
          </a:p>
        </p:txBody>
      </p:sp>
      <p:sp>
        <p:nvSpPr>
          <p:cNvPr id="3" name="TextBox 2"/>
          <p:cNvSpPr txBox="1"/>
          <p:nvPr/>
        </p:nvSpPr>
        <p:spPr>
          <a:xfrm>
            <a:off x="195885" y="5903893"/>
            <a:ext cx="11996115" cy="523220"/>
          </a:xfrm>
          <a:prstGeom prst="rect">
            <a:avLst/>
          </a:prstGeom>
          <a:solidFill>
            <a:schemeClr val="accent1">
              <a:lumMod val="20000"/>
              <a:lumOff val="80000"/>
            </a:schemeClr>
          </a:solidFill>
        </p:spPr>
        <p:txBody>
          <a:bodyPr wrap="square" rtlCol="0">
            <a:spAutoFit/>
          </a:bodyPr>
          <a:lstStyle/>
          <a:p>
            <a:r>
              <a:rPr lang="en-GB" dirty="0" smtClean="0"/>
              <a:t>‘</a:t>
            </a:r>
            <a:r>
              <a:rPr lang="en-GB" sz="2800" dirty="0" smtClean="0">
                <a:latin typeface="Arial" panose="020B0604020202020204" pitchFamily="34" charset="0"/>
                <a:cs typeface="Arial" panose="020B0604020202020204" pitchFamily="34" charset="0"/>
              </a:rPr>
              <a:t>Three ‘trades’ 18</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century: White slavery, Islamic, and North Atlantic</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11532976" y="259643"/>
            <a:ext cx="659024" cy="369332"/>
          </a:xfrm>
          <a:prstGeom prst="rect">
            <a:avLst/>
          </a:prstGeom>
          <a:noFill/>
        </p:spPr>
        <p:txBody>
          <a:bodyPr wrap="square" rtlCol="0">
            <a:spAutoFit/>
          </a:bodyPr>
          <a:lstStyle/>
          <a:p>
            <a:r>
              <a:rPr lang="en-GB" dirty="0" smtClean="0"/>
              <a:t>15</a:t>
            </a:r>
            <a:endParaRPr lang="en-GB" dirty="0"/>
          </a:p>
        </p:txBody>
      </p:sp>
    </p:spTree>
    <p:extLst>
      <p:ext uri="{BB962C8B-B14F-4D97-AF65-F5344CB8AC3E}">
        <p14:creationId xmlns:p14="http://schemas.microsoft.com/office/powerpoint/2010/main" val="334617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503" y="251577"/>
            <a:ext cx="8911687" cy="1280890"/>
          </a:xfrm>
        </p:spPr>
        <p:txBody>
          <a:bodyPr/>
          <a:lstStyle/>
          <a:p>
            <a:r>
              <a:rPr lang="en-GB" dirty="0" smtClean="0"/>
              <a:t>White slave trade….Barbary Pirates</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44" y="942974"/>
            <a:ext cx="8884356" cy="59150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19114" y="259643"/>
            <a:ext cx="535819" cy="369332"/>
          </a:xfrm>
          <a:prstGeom prst="rect">
            <a:avLst/>
          </a:prstGeom>
          <a:noFill/>
        </p:spPr>
        <p:txBody>
          <a:bodyPr wrap="square" rtlCol="0">
            <a:spAutoFit/>
          </a:bodyPr>
          <a:lstStyle/>
          <a:p>
            <a:r>
              <a:rPr lang="en-GB" dirty="0" smtClean="0"/>
              <a:t>16</a:t>
            </a:r>
            <a:endParaRPr lang="en-GB" dirty="0"/>
          </a:p>
        </p:txBody>
      </p:sp>
      <p:sp>
        <p:nvSpPr>
          <p:cNvPr id="3" name="TextBox 2"/>
          <p:cNvSpPr txBox="1"/>
          <p:nvPr/>
        </p:nvSpPr>
        <p:spPr>
          <a:xfrm>
            <a:off x="9203710" y="3098800"/>
            <a:ext cx="2491388" cy="163121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Reduced to 10’s of</a:t>
            </a:r>
          </a:p>
          <a:p>
            <a:r>
              <a:rPr lang="en-GB" sz="2000" dirty="0">
                <a:latin typeface="Arial" panose="020B0604020202020204" pitchFamily="34" charset="0"/>
                <a:cs typeface="Arial" panose="020B0604020202020204" pitchFamily="34" charset="0"/>
              </a:rPr>
              <a:t>Thousands in 18th</a:t>
            </a:r>
          </a:p>
          <a:p>
            <a:r>
              <a:rPr lang="en-GB" sz="2000" dirty="0">
                <a:latin typeface="Arial" panose="020B0604020202020204" pitchFamily="34" charset="0"/>
                <a:cs typeface="Arial" panose="020B0604020202020204" pitchFamily="34" charset="0"/>
              </a:rPr>
              <a:t>Century as </a:t>
            </a:r>
          </a:p>
          <a:p>
            <a:r>
              <a:rPr lang="en-GB" sz="2000" dirty="0">
                <a:latin typeface="Arial" panose="020B0604020202020204" pitchFamily="34" charset="0"/>
                <a:cs typeface="Arial" panose="020B0604020202020204" pitchFamily="34" charset="0"/>
              </a:rPr>
              <a:t>European navies</a:t>
            </a:r>
          </a:p>
          <a:p>
            <a:r>
              <a:rPr lang="en-GB" sz="2000" dirty="0">
                <a:latin typeface="Arial" panose="020B0604020202020204" pitchFamily="34" charset="0"/>
                <a:cs typeface="Arial" panose="020B0604020202020204" pitchFamily="34" charset="0"/>
              </a:rPr>
              <a:t>Grow more powerful</a:t>
            </a:r>
          </a:p>
        </p:txBody>
      </p:sp>
      <p:sp>
        <p:nvSpPr>
          <p:cNvPr id="6" name="TextBox 5"/>
          <p:cNvSpPr txBox="1"/>
          <p:nvPr/>
        </p:nvSpPr>
        <p:spPr>
          <a:xfrm>
            <a:off x="9207500" y="5372100"/>
            <a:ext cx="2547492"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Limited seizures of </a:t>
            </a:r>
          </a:p>
          <a:p>
            <a:r>
              <a:rPr lang="en-GB" sz="2000" dirty="0">
                <a:latin typeface="Arial" panose="020B0604020202020204" pitchFamily="34" charset="0"/>
                <a:cs typeface="Arial" panose="020B0604020202020204" pitchFamily="34" charset="0"/>
              </a:rPr>
              <a:t>Ships, system of pay</a:t>
            </a:r>
          </a:p>
          <a:p>
            <a:r>
              <a:rPr lang="en-GB" sz="2000" dirty="0">
                <a:latin typeface="Arial" panose="020B0604020202020204" pitchFamily="34" charset="0"/>
                <a:cs typeface="Arial" panose="020B0604020202020204" pitchFamily="34" charset="0"/>
              </a:rPr>
              <a:t>Offs and ransoms</a:t>
            </a:r>
          </a:p>
        </p:txBody>
      </p:sp>
      <p:sp>
        <p:nvSpPr>
          <p:cNvPr id="7" name="TextBox 6"/>
          <p:cNvSpPr txBox="1"/>
          <p:nvPr/>
        </p:nvSpPr>
        <p:spPr>
          <a:xfrm>
            <a:off x="9131300" y="1028700"/>
            <a:ext cx="2890535" cy="2215991"/>
          </a:xfrm>
          <a:prstGeom prst="rect">
            <a:avLst/>
          </a:prstGeom>
          <a:noFill/>
        </p:spPr>
        <p:txBody>
          <a:bodyPr wrap="none" rtlCol="0">
            <a:spAutoFit/>
          </a:bodyPr>
          <a:lstStyle/>
          <a:p>
            <a:r>
              <a:rPr lang="en-GB" sz="2000" dirty="0" smtClean="0">
                <a:latin typeface="Arial" panose="020B0604020202020204" pitchFamily="34" charset="0"/>
                <a:cs typeface="Arial" panose="020B0604020202020204" pitchFamily="34" charset="0"/>
              </a:rPr>
              <a:t>Raids to south Europe</a:t>
            </a:r>
          </a:p>
          <a:p>
            <a:r>
              <a:rPr lang="en-GB" sz="2000" dirty="0" smtClean="0">
                <a:latin typeface="Arial" panose="020B0604020202020204" pitchFamily="34" charset="0"/>
                <a:cs typeface="Arial" panose="020B0604020202020204" pitchFamily="34" charset="0"/>
              </a:rPr>
              <a:t>Spain, Cornwall</a:t>
            </a:r>
          </a:p>
          <a:p>
            <a:r>
              <a:rPr lang="en-GB" sz="2000" dirty="0" smtClean="0">
                <a:latin typeface="Arial" panose="020B0604020202020204" pitchFamily="34" charset="0"/>
                <a:cs typeface="Arial" panose="020B0604020202020204" pitchFamily="34" charset="0"/>
              </a:rPr>
              <a:t>Iceland from 10</a:t>
            </a:r>
            <a:r>
              <a:rPr lang="en-GB" sz="2000" baseline="30000" dirty="0" smtClean="0">
                <a:latin typeface="Arial" panose="020B0604020202020204" pitchFamily="34" charset="0"/>
                <a:cs typeface="Arial" panose="020B0604020202020204" pitchFamily="34" charset="0"/>
              </a:rPr>
              <a:t>th</a:t>
            </a:r>
            <a:r>
              <a:rPr lang="en-GB" sz="2000" dirty="0" smtClean="0">
                <a:latin typeface="Arial" panose="020B0604020202020204" pitchFamily="34" charset="0"/>
                <a:cs typeface="Arial" panose="020B0604020202020204" pitchFamily="34" charset="0"/>
              </a:rPr>
              <a:t> to</a:t>
            </a:r>
          </a:p>
          <a:p>
            <a:r>
              <a:rPr lang="en-GB" sz="2000" dirty="0" smtClean="0">
                <a:latin typeface="Arial" panose="020B0604020202020204" pitchFamily="34" charset="0"/>
                <a:cs typeface="Arial" panose="020B0604020202020204" pitchFamily="34" charset="0"/>
              </a:rPr>
              <a:t>Early 18</a:t>
            </a:r>
            <a:r>
              <a:rPr lang="en-GB" sz="2000" baseline="30000" dirty="0" smtClean="0">
                <a:latin typeface="Arial" panose="020B0604020202020204" pitchFamily="34" charset="0"/>
                <a:cs typeface="Arial" panose="020B0604020202020204" pitchFamily="34" charset="0"/>
              </a:rPr>
              <a:t>th</a:t>
            </a:r>
            <a:r>
              <a:rPr lang="en-GB" sz="2000" dirty="0" smtClean="0">
                <a:latin typeface="Arial" panose="020B0604020202020204" pitchFamily="34" charset="0"/>
                <a:cs typeface="Arial" panose="020B0604020202020204" pitchFamily="34" charset="0"/>
              </a:rPr>
              <a:t> century. </a:t>
            </a:r>
          </a:p>
          <a:p>
            <a:r>
              <a:rPr lang="en-GB" sz="2000" dirty="0" smtClean="0">
                <a:latin typeface="Arial" panose="020B0604020202020204" pitchFamily="34" charset="0"/>
                <a:cs typeface="Arial" panose="020B0604020202020204" pitchFamily="34" charset="0"/>
              </a:rPr>
              <a:t>Major Source of income</a:t>
            </a:r>
          </a:p>
          <a:p>
            <a:r>
              <a:rPr lang="en-GB" sz="2000" dirty="0" smtClean="0">
                <a:latin typeface="Arial" panose="020B0604020202020204" pitchFamily="34" charset="0"/>
                <a:cs typeface="Arial" panose="020B0604020202020204" pitchFamily="34" charset="0"/>
              </a:rPr>
              <a:t>Berbers</a:t>
            </a:r>
          </a:p>
          <a:p>
            <a:endParaRPr lang="en-GB" dirty="0"/>
          </a:p>
        </p:txBody>
      </p:sp>
    </p:spTree>
    <p:extLst>
      <p:ext uri="{BB962C8B-B14F-4D97-AF65-F5344CB8AC3E}">
        <p14:creationId xmlns:p14="http://schemas.microsoft.com/office/powerpoint/2010/main" val="40045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347" y="138688"/>
            <a:ext cx="8911687" cy="1280890"/>
          </a:xfrm>
        </p:spPr>
        <p:txBody>
          <a:bodyPr/>
          <a:lstStyle/>
          <a:p>
            <a:pPr algn="ctr"/>
            <a:r>
              <a:rPr lang="en-GB" dirty="0" smtClean="0"/>
              <a:t>Islamic Slavery</a:t>
            </a:r>
            <a:endParaRPr lang="en-GB" dirty="0"/>
          </a:p>
        </p:txBody>
      </p:sp>
      <p:pic>
        <p:nvPicPr>
          <p:cNvPr id="3076"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533" y="993422"/>
            <a:ext cx="8736541" cy="59661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098846" y="1162756"/>
            <a:ext cx="3511089"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Custom and practice</a:t>
            </a:r>
          </a:p>
          <a:p>
            <a:r>
              <a:rPr lang="en-GB" sz="2000" dirty="0">
                <a:latin typeface="Arial" panose="020B0604020202020204" pitchFamily="34" charset="0"/>
                <a:cs typeface="Arial" panose="020B0604020202020204" pitchFamily="34" charset="0"/>
              </a:rPr>
              <a:t>8th to 19th century, 16 million</a:t>
            </a:r>
          </a:p>
          <a:p>
            <a:r>
              <a:rPr lang="en-GB" sz="2000" dirty="0">
                <a:latin typeface="Arial" panose="020B0604020202020204" pitchFamily="34" charset="0"/>
                <a:cs typeface="Arial" panose="020B0604020202020204" pitchFamily="34" charset="0"/>
              </a:rPr>
              <a:t>Slaves transported to Middle</a:t>
            </a:r>
          </a:p>
          <a:p>
            <a:r>
              <a:rPr lang="en-GB" sz="2000" dirty="0">
                <a:latin typeface="Arial" panose="020B0604020202020204" pitchFamily="34" charset="0"/>
                <a:cs typeface="Arial" panose="020B0604020202020204" pitchFamily="34" charset="0"/>
              </a:rPr>
              <a:t> east </a:t>
            </a:r>
          </a:p>
        </p:txBody>
      </p:sp>
      <p:sp>
        <p:nvSpPr>
          <p:cNvPr id="9" name="TextBox 8"/>
          <p:cNvSpPr txBox="1"/>
          <p:nvPr/>
        </p:nvSpPr>
        <p:spPr>
          <a:xfrm>
            <a:off x="9109105" y="2873020"/>
            <a:ext cx="3193631"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30% death rate during</a:t>
            </a:r>
          </a:p>
          <a:p>
            <a:r>
              <a:rPr lang="en-GB" sz="2000" dirty="0">
                <a:latin typeface="Arial" panose="020B0604020202020204" pitchFamily="34" charset="0"/>
                <a:cs typeface="Arial" panose="020B0604020202020204" pitchFamily="34" charset="0"/>
              </a:rPr>
              <a:t>Transportation, 30% death</a:t>
            </a:r>
          </a:p>
          <a:p>
            <a:r>
              <a:rPr lang="en-GB" sz="2000" dirty="0">
                <a:latin typeface="Arial" panose="020B0604020202020204" pitchFamily="34" charset="0"/>
                <a:cs typeface="Arial" panose="020B0604020202020204" pitchFamily="34" charset="0"/>
              </a:rPr>
              <a:t>Rates for males due to</a:t>
            </a:r>
          </a:p>
          <a:p>
            <a:r>
              <a:rPr lang="en-GB" sz="2000" dirty="0">
                <a:latin typeface="Arial" panose="020B0604020202020204" pitchFamily="34" charset="0"/>
                <a:cs typeface="Arial" panose="020B0604020202020204" pitchFamily="34" charset="0"/>
              </a:rPr>
              <a:t>castration</a:t>
            </a:r>
          </a:p>
        </p:txBody>
      </p:sp>
      <p:sp>
        <p:nvSpPr>
          <p:cNvPr id="10" name="TextBox 9"/>
          <p:cNvSpPr txBox="1"/>
          <p:nvPr/>
        </p:nvSpPr>
        <p:spPr>
          <a:xfrm>
            <a:off x="9067179" y="4617155"/>
            <a:ext cx="3407408" cy="1938992"/>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No anti slavery agitation</a:t>
            </a:r>
          </a:p>
          <a:p>
            <a:r>
              <a:rPr lang="en-GB" sz="2000" dirty="0">
                <a:latin typeface="Arial" panose="020B0604020202020204" pitchFamily="34" charset="0"/>
                <a:cs typeface="Arial" panose="020B0604020202020204" pitchFamily="34" charset="0"/>
              </a:rPr>
              <a:t>Or free press, supressed </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By British </a:t>
            </a:r>
            <a:r>
              <a:rPr lang="en-GB" sz="2000" dirty="0">
                <a:latin typeface="Arial" panose="020B0604020202020204" pitchFamily="34" charset="0"/>
                <a:cs typeface="Arial" panose="020B0604020202020204" pitchFamily="34" charset="0"/>
              </a:rPr>
              <a:t>Navy during 19th </a:t>
            </a:r>
          </a:p>
          <a:p>
            <a:r>
              <a:rPr lang="en-GB" sz="2000" dirty="0">
                <a:latin typeface="Arial" panose="020B0604020202020204" pitchFamily="34" charset="0"/>
                <a:cs typeface="Arial" panose="020B0604020202020204" pitchFamily="34" charset="0"/>
              </a:rPr>
              <a:t>century but continues</a:t>
            </a:r>
          </a:p>
          <a:p>
            <a:r>
              <a:rPr lang="en-GB" sz="2000" dirty="0" smtClean="0">
                <a:latin typeface="Arial" panose="020B0604020202020204" pitchFamily="34" charset="0"/>
                <a:cs typeface="Arial" panose="020B0604020202020204" pitchFamily="34" charset="0"/>
              </a:rPr>
              <a:t>Today (banned Saudi Arabia</a:t>
            </a:r>
          </a:p>
          <a:p>
            <a:r>
              <a:rPr lang="en-GB" sz="2000" dirty="0" smtClean="0">
                <a:latin typeface="Arial" panose="020B0604020202020204" pitchFamily="34" charset="0"/>
                <a:cs typeface="Arial" panose="020B0604020202020204" pitchFamily="34" charset="0"/>
              </a:rPr>
              <a:t>1962…. ?)</a:t>
            </a:r>
            <a:endParaRPr lang="en-GB" sz="2000" dirty="0">
              <a:latin typeface="Arial" panose="020B0604020202020204" pitchFamily="34" charset="0"/>
              <a:cs typeface="Arial" panose="020B0604020202020204" pitchFamily="34" charset="0"/>
            </a:endParaRPr>
          </a:p>
        </p:txBody>
      </p:sp>
      <p:sp>
        <p:nvSpPr>
          <p:cNvPr id="11" name="TextBox 10"/>
          <p:cNvSpPr txBox="1"/>
          <p:nvPr/>
        </p:nvSpPr>
        <p:spPr>
          <a:xfrm>
            <a:off x="11532976" y="259643"/>
            <a:ext cx="506624" cy="369332"/>
          </a:xfrm>
          <a:prstGeom prst="rect">
            <a:avLst/>
          </a:prstGeom>
          <a:noFill/>
        </p:spPr>
        <p:txBody>
          <a:bodyPr wrap="square" rtlCol="0">
            <a:spAutoFit/>
          </a:bodyPr>
          <a:lstStyle/>
          <a:p>
            <a:r>
              <a:rPr lang="en-GB" dirty="0" smtClean="0"/>
              <a:t>17</a:t>
            </a:r>
            <a:endParaRPr lang="en-GB" dirty="0"/>
          </a:p>
        </p:txBody>
      </p:sp>
    </p:spTree>
    <p:extLst>
      <p:ext uri="{BB962C8B-B14F-4D97-AF65-F5344CB8AC3E}">
        <p14:creationId xmlns:p14="http://schemas.microsoft.com/office/powerpoint/2010/main" val="34586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897" y="428167"/>
            <a:ext cx="8911687" cy="1280890"/>
          </a:xfrm>
        </p:spPr>
        <p:txBody>
          <a:bodyPr/>
          <a:lstStyle/>
          <a:p>
            <a:pPr algn="ctr"/>
            <a:r>
              <a:rPr lang="en-GB" dirty="0" smtClean="0"/>
              <a:t>Talks so far</a:t>
            </a:r>
            <a:endParaRPr lang="en-GB" dirty="0"/>
          </a:p>
        </p:txBody>
      </p:sp>
      <p:sp>
        <p:nvSpPr>
          <p:cNvPr id="3" name="Content Placeholder 2"/>
          <p:cNvSpPr>
            <a:spLocks noGrp="1"/>
          </p:cNvSpPr>
          <p:nvPr>
            <p:ph idx="1"/>
          </p:nvPr>
        </p:nvSpPr>
        <p:spPr>
          <a:xfrm>
            <a:off x="1326470" y="1513117"/>
            <a:ext cx="8915400" cy="1763486"/>
          </a:xfrm>
        </p:spPr>
        <p:txBody>
          <a:bodyPr>
            <a:normAutofit fontScale="92500" lnSpcReduction="20000"/>
          </a:bodyPr>
          <a:lstStyle/>
          <a:p>
            <a:r>
              <a:rPr lang="en-GB" sz="2800" dirty="0" smtClean="0">
                <a:latin typeface="Arial" panose="020B0604020202020204" pitchFamily="34" charset="0"/>
                <a:cs typeface="Arial" panose="020B0604020202020204" pitchFamily="34" charset="0"/>
              </a:rPr>
              <a:t>Done</a:t>
            </a:r>
          </a:p>
          <a:p>
            <a:pPr lvl="1"/>
            <a:r>
              <a:rPr lang="en-GB" sz="2800" dirty="0" smtClean="0">
                <a:latin typeface="Arial" panose="020B0604020202020204" pitchFamily="34" charset="0"/>
                <a:cs typeface="Arial" panose="020B0604020202020204" pitchFamily="34" charset="0"/>
              </a:rPr>
              <a:t>1. Pre Columbia America 20,000 BC -1500</a:t>
            </a:r>
          </a:p>
          <a:p>
            <a:pPr lvl="1"/>
            <a:r>
              <a:rPr lang="en-GB" sz="2800" dirty="0" smtClean="0">
                <a:latin typeface="Arial" panose="020B0604020202020204" pitchFamily="34" charset="0"/>
                <a:cs typeface="Arial" panose="020B0604020202020204" pitchFamily="34" charset="0"/>
              </a:rPr>
              <a:t>2. The first explorations and settlements 1500-1600</a:t>
            </a:r>
          </a:p>
          <a:p>
            <a:pPr lvl="1"/>
            <a:r>
              <a:rPr lang="en-GB" sz="2800" dirty="0" smtClean="0">
                <a:latin typeface="Arial" panose="020B0604020202020204" pitchFamily="34" charset="0"/>
                <a:cs typeface="Arial" panose="020B0604020202020204" pitchFamily="34" charset="0"/>
              </a:rPr>
              <a:t>3. The English colonies 1600-1700</a:t>
            </a:r>
          </a:p>
          <a:p>
            <a:pPr lvl="1"/>
            <a:endParaRPr lang="en-GB" dirty="0"/>
          </a:p>
          <a:p>
            <a:pPr marL="457200" lvl="1" indent="0">
              <a:buNone/>
            </a:pPr>
            <a:endParaRPr lang="en-GB" dirty="0" smtClean="0"/>
          </a:p>
          <a:p>
            <a:pPr lvl="1"/>
            <a:endParaRPr lang="en-GB" dirty="0"/>
          </a:p>
        </p:txBody>
      </p:sp>
      <p:sp>
        <p:nvSpPr>
          <p:cNvPr id="4" name="Content Placeholder 2"/>
          <p:cNvSpPr txBox="1">
            <a:spLocks/>
          </p:cNvSpPr>
          <p:nvPr/>
        </p:nvSpPr>
        <p:spPr>
          <a:xfrm>
            <a:off x="1500640" y="3418114"/>
            <a:ext cx="9559245" cy="2296887"/>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pPr>
            <a:r>
              <a:rPr lang="en-GB" sz="2600" dirty="0">
                <a:latin typeface="Arial" panose="020B0604020202020204" pitchFamily="34" charset="0"/>
                <a:cs typeface="Arial" panose="020B0604020202020204" pitchFamily="34" charset="0"/>
              </a:rPr>
              <a:t>Upcoming</a:t>
            </a:r>
          </a:p>
          <a:p>
            <a:pPr lvl="1">
              <a:lnSpc>
                <a:spcPct val="90000"/>
              </a:lnSpc>
            </a:pPr>
            <a:r>
              <a:rPr lang="en-GB" sz="2600" dirty="0">
                <a:latin typeface="Arial" panose="020B0604020202020204" pitchFamily="34" charset="0"/>
                <a:cs typeface="Arial" panose="020B0604020202020204" pitchFamily="34" charset="0"/>
              </a:rPr>
              <a:t>4. British America 1700-1753 </a:t>
            </a:r>
            <a:endParaRPr lang="en-GB" sz="2600" dirty="0">
              <a:latin typeface="Arial" panose="020B0604020202020204" pitchFamily="34" charset="0"/>
              <a:cs typeface="Arial" panose="020B0604020202020204" pitchFamily="34" charset="0"/>
            </a:endParaRPr>
          </a:p>
          <a:p>
            <a:pPr lvl="1">
              <a:lnSpc>
                <a:spcPct val="90000"/>
              </a:lnSpc>
            </a:pPr>
            <a:r>
              <a:rPr lang="en-GB" sz="2600" dirty="0" smtClean="0">
                <a:latin typeface="Arial" panose="020B0604020202020204" pitchFamily="34" charset="0"/>
                <a:cs typeface="Arial" panose="020B0604020202020204" pitchFamily="34" charset="0"/>
              </a:rPr>
              <a:t>5</a:t>
            </a:r>
            <a:r>
              <a:rPr lang="en-GB" sz="2600" dirty="0">
                <a:latin typeface="Arial" panose="020B0604020202020204" pitchFamily="34" charset="0"/>
                <a:cs typeface="Arial" panose="020B0604020202020204" pitchFamily="34" charset="0"/>
              </a:rPr>
              <a:t>. From Unity to Separation 1753-1775 …September 18th</a:t>
            </a:r>
          </a:p>
          <a:p>
            <a:pPr lvl="1">
              <a:lnSpc>
                <a:spcPct val="90000"/>
              </a:lnSpc>
            </a:pPr>
            <a:r>
              <a:rPr lang="en-GB" sz="2600" dirty="0">
                <a:latin typeface="Arial" panose="020B0604020202020204" pitchFamily="34" charset="0"/>
                <a:cs typeface="Arial" panose="020B0604020202020204" pitchFamily="34" charset="0"/>
              </a:rPr>
              <a:t>6. Revolutionary War 1776-1783….October 2nd</a:t>
            </a:r>
          </a:p>
          <a:p>
            <a:pPr lvl="1">
              <a:lnSpc>
                <a:spcPct val="90000"/>
              </a:lnSpc>
            </a:pPr>
            <a:r>
              <a:rPr lang="en-GB" sz="2600" dirty="0">
                <a:latin typeface="Arial" panose="020B0604020202020204" pitchFamily="34" charset="0"/>
                <a:cs typeface="Arial" panose="020B0604020202020204" pitchFamily="34" charset="0"/>
              </a:rPr>
              <a:t>7. The creation of the United States 1783-1789….October 16th</a:t>
            </a:r>
          </a:p>
          <a:p>
            <a:pPr lvl="1"/>
            <a:endParaRPr lang="en-GB" dirty="0" smtClean="0"/>
          </a:p>
          <a:p>
            <a:pPr marL="457200" lvl="1" indent="0">
              <a:buFont typeface="Wingdings 3" charset="2"/>
              <a:buNone/>
            </a:pPr>
            <a:endParaRPr lang="en-GB" dirty="0" smtClean="0"/>
          </a:p>
          <a:p>
            <a:pPr lvl="1"/>
            <a:endParaRPr lang="en-GB" dirty="0"/>
          </a:p>
        </p:txBody>
      </p:sp>
      <p:sp>
        <p:nvSpPr>
          <p:cNvPr id="6" name="TextBox 5"/>
          <p:cNvSpPr txBox="1"/>
          <p:nvPr/>
        </p:nvSpPr>
        <p:spPr>
          <a:xfrm>
            <a:off x="1338942" y="5867400"/>
            <a:ext cx="8131629" cy="892552"/>
          </a:xfrm>
          <a:prstGeom prst="rect">
            <a:avLst/>
          </a:prstGeom>
          <a:solidFill>
            <a:schemeClr val="bg1"/>
          </a:solidFill>
        </p:spPr>
        <p:txBody>
          <a:bodyPr wrap="square" rtlCol="0">
            <a:spAutoFit/>
          </a:bodyPr>
          <a:lstStyle/>
          <a:p>
            <a:pPr algn="ctr"/>
            <a:r>
              <a:rPr lang="en-GB" sz="2600" dirty="0">
                <a:solidFill>
                  <a:schemeClr val="tx1">
                    <a:lumMod val="75000"/>
                    <a:lumOff val="25000"/>
                  </a:schemeClr>
                </a:solidFill>
                <a:latin typeface="Arial" panose="020B0604020202020204" pitchFamily="34" charset="0"/>
                <a:cs typeface="Arial" panose="020B0604020202020204" pitchFamily="34" charset="0"/>
              </a:rPr>
              <a:t>This </a:t>
            </a:r>
            <a:r>
              <a:rPr lang="en-GB" sz="2600" dirty="0" smtClean="0">
                <a:solidFill>
                  <a:schemeClr val="tx1">
                    <a:lumMod val="75000"/>
                    <a:lumOff val="25000"/>
                  </a:schemeClr>
                </a:solidFill>
                <a:latin typeface="Arial" panose="020B0604020202020204" pitchFamily="34" charset="0"/>
                <a:cs typeface="Arial" panose="020B0604020202020204" pitchFamily="34" charset="0"/>
              </a:rPr>
              <a:t>completes </a:t>
            </a:r>
            <a:r>
              <a:rPr lang="en-GB" sz="2600" dirty="0">
                <a:solidFill>
                  <a:schemeClr val="tx1">
                    <a:lumMod val="75000"/>
                    <a:lumOff val="25000"/>
                  </a:schemeClr>
                </a:solidFill>
                <a:latin typeface="Arial" panose="020B0604020202020204" pitchFamily="34" charset="0"/>
                <a:cs typeface="Arial" panose="020B0604020202020204" pitchFamily="34" charset="0"/>
              </a:rPr>
              <a:t>‘Module </a:t>
            </a:r>
            <a:r>
              <a:rPr lang="en-GB" sz="2600" dirty="0" smtClean="0">
                <a:solidFill>
                  <a:schemeClr val="tx1">
                    <a:lumMod val="75000"/>
                    <a:lumOff val="25000"/>
                  </a:schemeClr>
                </a:solidFill>
                <a:latin typeface="Arial" panose="020B0604020202020204" pitchFamily="34" charset="0"/>
                <a:cs typeface="Arial" panose="020B0604020202020204" pitchFamily="34" charset="0"/>
              </a:rPr>
              <a:t>1’next Module…</a:t>
            </a:r>
          </a:p>
          <a:p>
            <a:pPr algn="ctr"/>
            <a:r>
              <a:rPr lang="en-GB" sz="2600" dirty="0" smtClean="0">
                <a:solidFill>
                  <a:schemeClr val="tx1">
                    <a:lumMod val="75000"/>
                    <a:lumOff val="25000"/>
                  </a:schemeClr>
                </a:solidFill>
                <a:latin typeface="Arial" panose="020B0604020202020204" pitchFamily="34" charset="0"/>
                <a:cs typeface="Arial" panose="020B0604020202020204" pitchFamily="34" charset="0"/>
              </a:rPr>
              <a:t>‘A </a:t>
            </a:r>
            <a:r>
              <a:rPr lang="en-GB" sz="2600" dirty="0">
                <a:solidFill>
                  <a:schemeClr val="tx1">
                    <a:lumMod val="75000"/>
                    <a:lumOff val="25000"/>
                  </a:schemeClr>
                </a:solidFill>
                <a:latin typeface="Arial" panose="020B0604020202020204" pitchFamily="34" charset="0"/>
                <a:cs typeface="Arial" panose="020B0604020202020204" pitchFamily="34" charset="0"/>
              </a:rPr>
              <a:t>Continental </a:t>
            </a:r>
            <a:r>
              <a:rPr lang="en-GB" sz="2600" dirty="0" smtClean="0">
                <a:solidFill>
                  <a:schemeClr val="tx1">
                    <a:lumMod val="75000"/>
                    <a:lumOff val="25000"/>
                  </a:schemeClr>
                </a:solidFill>
                <a:latin typeface="Arial" panose="020B0604020202020204" pitchFamily="34" charset="0"/>
                <a:cs typeface="Arial" panose="020B0604020202020204" pitchFamily="34" charset="0"/>
              </a:rPr>
              <a:t>Empire’ </a:t>
            </a:r>
            <a:r>
              <a:rPr lang="en-GB" sz="2600" dirty="0" smtClean="0">
                <a:solidFill>
                  <a:schemeClr val="tx1">
                    <a:lumMod val="75000"/>
                    <a:lumOff val="25000"/>
                  </a:schemeClr>
                </a:solidFill>
                <a:latin typeface="Arial" panose="020B0604020202020204" pitchFamily="34" charset="0"/>
                <a:cs typeface="Arial" panose="020B0604020202020204" pitchFamily="34" charset="0"/>
              </a:rPr>
              <a:t>created (1789-1850</a:t>
            </a:r>
            <a:r>
              <a:rPr lang="en-GB" dirty="0" smtClean="0"/>
              <a:t>)</a:t>
            </a:r>
            <a:endParaRPr lang="en-GB" dirty="0"/>
          </a:p>
        </p:txBody>
      </p:sp>
    </p:spTree>
    <p:extLst>
      <p:ext uri="{BB962C8B-B14F-4D97-AF65-F5344CB8AC3E}">
        <p14:creationId xmlns:p14="http://schemas.microsoft.com/office/powerpoint/2010/main" val="3507288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44969"/>
            <a:ext cx="8911687" cy="1280890"/>
          </a:xfrm>
        </p:spPr>
        <p:txBody>
          <a:bodyPr/>
          <a:lstStyle/>
          <a:p>
            <a:r>
              <a:rPr lang="en-GB" dirty="0" smtClean="0"/>
              <a:t>Trans Atlantic Slave Industry</a:t>
            </a:r>
            <a:endParaRPr lang="en-GB" dirty="0"/>
          </a:p>
        </p:txBody>
      </p:sp>
      <p:sp>
        <p:nvSpPr>
          <p:cNvPr id="3" name="Content Placeholder 2"/>
          <p:cNvSpPr>
            <a:spLocks noGrp="1"/>
          </p:cNvSpPr>
          <p:nvPr>
            <p:ph idx="1"/>
          </p:nvPr>
        </p:nvSpPr>
        <p:spPr>
          <a:xfrm>
            <a:off x="508036" y="1104900"/>
            <a:ext cx="11429964" cy="2400300"/>
          </a:xfrm>
        </p:spPr>
        <p:txBody>
          <a:bodyPr>
            <a:normAutofit fontScale="62500" lnSpcReduction="20000"/>
          </a:bodyPr>
          <a:lstStyle/>
          <a:p>
            <a:r>
              <a:rPr lang="en-GB" sz="4000" dirty="0">
                <a:latin typeface="Arial" panose="020B0604020202020204" pitchFamily="34" charset="0"/>
                <a:cs typeface="Arial" panose="020B0604020202020204" pitchFamily="34" charset="0"/>
              </a:rPr>
              <a:t>Demand driven by demand to work mines and plantation in South America (mines) West Indies (sugar) as indigenous people die off and secure protection from Catholic church</a:t>
            </a:r>
          </a:p>
          <a:p>
            <a:pPr marL="1200150" lvl="3" indent="-342900"/>
            <a:r>
              <a:rPr lang="en-GB" sz="3600" dirty="0">
                <a:latin typeface="Arial" panose="020B0604020202020204" pitchFamily="34" charset="0"/>
                <a:cs typeface="Arial" panose="020B0604020202020204" pitchFamily="34" charset="0"/>
              </a:rPr>
              <a:t>12 million transported 1500-1880s</a:t>
            </a:r>
          </a:p>
          <a:p>
            <a:pPr marL="1200150" lvl="3" indent="-342900"/>
            <a:r>
              <a:rPr lang="en-GB" sz="3600" dirty="0">
                <a:latin typeface="Arial" panose="020B0604020202020204" pitchFamily="34" charset="0"/>
                <a:cs typeface="Arial" panose="020B0604020202020204" pitchFamily="34" charset="0"/>
              </a:rPr>
              <a:t>10% die in transit</a:t>
            </a:r>
          </a:p>
          <a:p>
            <a:pPr marL="1200150" lvl="3" indent="-342900"/>
            <a:r>
              <a:rPr lang="en-GB" sz="3600" dirty="0">
                <a:latin typeface="Arial" panose="020B0604020202020204" pitchFamily="34" charset="0"/>
                <a:cs typeface="Arial" panose="020B0604020202020204" pitchFamily="34" charset="0"/>
              </a:rPr>
              <a:t>90% to Brazil and West Indies </a:t>
            </a:r>
          </a:p>
          <a:p>
            <a:pPr lvl="1"/>
            <a:endParaRPr lang="en-GB" sz="26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0" indent="0">
              <a:buNone/>
            </a:pPr>
            <a:endParaRPr lang="en-GB" dirty="0" smtClean="0"/>
          </a:p>
        </p:txBody>
      </p:sp>
      <p:sp>
        <p:nvSpPr>
          <p:cNvPr id="4" name="TextBox 3"/>
          <p:cNvSpPr txBox="1"/>
          <p:nvPr/>
        </p:nvSpPr>
        <p:spPr>
          <a:xfrm>
            <a:off x="837126" y="2292440"/>
            <a:ext cx="184731" cy="800219"/>
          </a:xfrm>
          <a:prstGeom prst="rect">
            <a:avLst/>
          </a:prstGeom>
          <a:noFill/>
        </p:spPr>
        <p:txBody>
          <a:bodyPr wrap="none" rtlCol="0">
            <a:spAutoFit/>
          </a:bodyPr>
          <a:lstStyle/>
          <a:p>
            <a:endParaRPr lang="en-GB" sz="2800" dirty="0">
              <a:latin typeface="Arial" panose="020B0604020202020204" pitchFamily="34" charset="0"/>
              <a:cs typeface="Arial" panose="020B0604020202020204" pitchFamily="34" charset="0"/>
            </a:endParaRPr>
          </a:p>
          <a:p>
            <a:endParaRPr lang="en-GB" dirty="0"/>
          </a:p>
        </p:txBody>
      </p:sp>
      <p:sp>
        <p:nvSpPr>
          <p:cNvPr id="7" name="Content Placeholder 2"/>
          <p:cNvSpPr txBox="1">
            <a:spLocks/>
          </p:cNvSpPr>
          <p:nvPr/>
        </p:nvSpPr>
        <p:spPr>
          <a:xfrm>
            <a:off x="376800" y="3657154"/>
            <a:ext cx="11624700" cy="9148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pPr>
            <a:r>
              <a:rPr lang="en-GB" sz="2500" dirty="0">
                <a:latin typeface="Arial" panose="020B0604020202020204" pitchFamily="34" charset="0"/>
                <a:cs typeface="Arial" panose="020B0604020202020204" pitchFamily="34" charset="0"/>
              </a:rPr>
              <a:t>African Kingdoms increase supply due to growing demand </a:t>
            </a:r>
            <a:r>
              <a:rPr lang="en-GB" sz="2500" dirty="0" smtClean="0">
                <a:latin typeface="Arial" panose="020B0604020202020204" pitchFamily="34" charset="0"/>
                <a:cs typeface="Arial" panose="020B0604020202020204" pitchFamily="34" charset="0"/>
              </a:rPr>
              <a:t>for Western </a:t>
            </a:r>
            <a:r>
              <a:rPr lang="en-GB" sz="2500" dirty="0">
                <a:latin typeface="Arial" panose="020B0604020202020204" pitchFamily="34" charset="0"/>
                <a:cs typeface="Arial" panose="020B0604020202020204" pitchFamily="34" charset="0"/>
              </a:rPr>
              <a:t>goods and guns </a:t>
            </a:r>
            <a:r>
              <a:rPr lang="en-GB" sz="2500" dirty="0" smtClean="0">
                <a:latin typeface="Arial" panose="020B0604020202020204" pitchFamily="34" charset="0"/>
                <a:cs typeface="Arial" panose="020B0604020202020204" pitchFamily="34" charset="0"/>
              </a:rPr>
              <a:t>to conquer others ….and </a:t>
            </a:r>
            <a:r>
              <a:rPr lang="en-GB" sz="2500" dirty="0">
                <a:latin typeface="Arial" panose="020B0604020202020204" pitchFamily="34" charset="0"/>
                <a:cs typeface="Arial" panose="020B0604020202020204" pitchFamily="34" charset="0"/>
              </a:rPr>
              <a:t>better prices from </a:t>
            </a:r>
            <a:r>
              <a:rPr lang="en-GB" sz="2500" dirty="0" smtClean="0">
                <a:latin typeface="Arial" panose="020B0604020202020204" pitchFamily="34" charset="0"/>
                <a:cs typeface="Arial" panose="020B0604020202020204" pitchFamily="34" charset="0"/>
              </a:rPr>
              <a:t>Europeans</a:t>
            </a:r>
          </a:p>
          <a:p>
            <a:pPr lvl="2">
              <a:lnSpc>
                <a:spcPct val="80000"/>
              </a:lnSpc>
            </a:pPr>
            <a:endParaRPr lang="en-GB" sz="2400" dirty="0" smtClean="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pPr marL="0" indent="0">
              <a:buFont typeface="Wingdings 3" charset="2"/>
              <a:buNone/>
            </a:pPr>
            <a:endParaRPr lang="en-GB" dirty="0" smtClean="0"/>
          </a:p>
        </p:txBody>
      </p:sp>
      <p:sp>
        <p:nvSpPr>
          <p:cNvPr id="8" name="Content Placeholder 2"/>
          <p:cNvSpPr txBox="1">
            <a:spLocks/>
          </p:cNvSpPr>
          <p:nvPr/>
        </p:nvSpPr>
        <p:spPr>
          <a:xfrm>
            <a:off x="438856" y="4871154"/>
            <a:ext cx="11638844" cy="198684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ct val="70000"/>
              </a:lnSpc>
            </a:pPr>
            <a:r>
              <a:rPr lang="en-GB" sz="2500" dirty="0" smtClean="0">
                <a:latin typeface="Arial" panose="020B0604020202020204" pitchFamily="34" charset="0"/>
                <a:cs typeface="Arial" panose="020B0604020202020204" pitchFamily="34" charset="0"/>
              </a:rPr>
              <a:t>North African Trade ’industrialised’</a:t>
            </a:r>
          </a:p>
          <a:p>
            <a:pPr marL="1200150" lvl="3" indent="-342900">
              <a:lnSpc>
                <a:spcPct val="70000"/>
              </a:lnSpc>
            </a:pPr>
            <a:r>
              <a:rPr lang="en-GB" sz="2300" dirty="0">
                <a:latin typeface="Arial" panose="020B0604020202020204" pitchFamily="34" charset="0"/>
                <a:cs typeface="Arial" panose="020B0604020202020204" pitchFamily="34" charset="0"/>
              </a:rPr>
              <a:t>British Africa Company transports 40% </a:t>
            </a:r>
            <a:r>
              <a:rPr lang="en-GB" sz="2300" dirty="0" smtClean="0">
                <a:latin typeface="Arial" panose="020B0604020202020204" pitchFamily="34" charset="0"/>
                <a:cs typeface="Arial" panose="020B0604020202020204" pitchFamily="34" charset="0"/>
              </a:rPr>
              <a:t>in </a:t>
            </a:r>
            <a:r>
              <a:rPr lang="en-GB" sz="2300" dirty="0">
                <a:latin typeface="Arial" panose="020B0604020202020204" pitchFamily="34" charset="0"/>
                <a:cs typeface="Arial" panose="020B0604020202020204" pitchFamily="34" charset="0"/>
              </a:rPr>
              <a:t>18th century</a:t>
            </a:r>
            <a:r>
              <a:rPr lang="en-GB" sz="2300" dirty="0" smtClean="0">
                <a:latin typeface="Arial" panose="020B0604020202020204" pitchFamily="34" charset="0"/>
                <a:cs typeface="Arial" panose="020B0604020202020204" pitchFamily="34" charset="0"/>
              </a:rPr>
              <a:t>,</a:t>
            </a:r>
          </a:p>
          <a:p>
            <a:pPr marL="1200150" lvl="3" indent="-342900">
              <a:lnSpc>
                <a:spcPct val="70000"/>
              </a:lnSpc>
            </a:pPr>
            <a:r>
              <a:rPr lang="en-GB" sz="2300" dirty="0" smtClean="0">
                <a:latin typeface="Arial" panose="020B0604020202020204" pitchFamily="34" charset="0"/>
                <a:cs typeface="Arial" panose="020B0604020202020204" pitchFamily="34" charset="0"/>
              </a:rPr>
              <a:t>Distribution centres built along African coast by Europeans and Africans</a:t>
            </a:r>
          </a:p>
          <a:p>
            <a:pPr marL="1200150" lvl="3" indent="-342900">
              <a:lnSpc>
                <a:spcPct val="70000"/>
              </a:lnSpc>
            </a:pPr>
            <a:r>
              <a:rPr lang="en-GB" sz="2300" dirty="0" smtClean="0">
                <a:latin typeface="Arial" panose="020B0604020202020204" pitchFamily="34" charset="0"/>
                <a:cs typeface="Arial" panose="020B0604020202020204" pitchFamily="34" charset="0"/>
              </a:rPr>
              <a:t>‘Improved’ ship design and transportation </a:t>
            </a:r>
          </a:p>
          <a:p>
            <a:pPr marL="742950" lvl="2" indent="-342900">
              <a:lnSpc>
                <a:spcPct val="70000"/>
              </a:lnSpc>
            </a:pPr>
            <a:endParaRPr lang="en-GB" sz="2500" dirty="0">
              <a:latin typeface="Arial" panose="020B0604020202020204" pitchFamily="34" charset="0"/>
              <a:cs typeface="Arial" panose="020B0604020202020204" pitchFamily="34" charset="0"/>
            </a:endParaRPr>
          </a:p>
          <a:p>
            <a:pPr lvl="1"/>
            <a:endParaRPr lang="en-GB" dirty="0"/>
          </a:p>
        </p:txBody>
      </p:sp>
      <p:sp>
        <p:nvSpPr>
          <p:cNvPr id="9" name="TextBox 8"/>
          <p:cNvSpPr txBox="1"/>
          <p:nvPr/>
        </p:nvSpPr>
        <p:spPr>
          <a:xfrm>
            <a:off x="11085689" y="248355"/>
            <a:ext cx="982133" cy="369332"/>
          </a:xfrm>
          <a:prstGeom prst="rect">
            <a:avLst/>
          </a:prstGeom>
          <a:noFill/>
        </p:spPr>
        <p:txBody>
          <a:bodyPr wrap="square" rtlCol="0">
            <a:spAutoFit/>
          </a:bodyPr>
          <a:lstStyle/>
          <a:p>
            <a:r>
              <a:rPr lang="en-GB" dirty="0" smtClean="0"/>
              <a:t>18</a:t>
            </a:r>
            <a:endParaRPr lang="en-GB" dirty="0"/>
          </a:p>
        </p:txBody>
      </p:sp>
    </p:spTree>
    <p:extLst>
      <p:ext uri="{BB962C8B-B14F-4D97-AF65-F5344CB8AC3E}">
        <p14:creationId xmlns:p14="http://schemas.microsoft.com/office/powerpoint/2010/main" val="237211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42" y="1467556"/>
            <a:ext cx="12455429" cy="539044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dirty="0"/>
          </a:p>
        </p:txBody>
      </p:sp>
      <p:sp>
        <p:nvSpPr>
          <p:cNvPr id="8" name="TextBox 7"/>
          <p:cNvSpPr txBox="1"/>
          <p:nvPr/>
        </p:nvSpPr>
        <p:spPr>
          <a:xfrm>
            <a:off x="11085689" y="248355"/>
            <a:ext cx="982133" cy="369332"/>
          </a:xfrm>
          <a:prstGeom prst="rect">
            <a:avLst/>
          </a:prstGeom>
          <a:noFill/>
        </p:spPr>
        <p:txBody>
          <a:bodyPr wrap="square" rtlCol="0">
            <a:spAutoFit/>
          </a:bodyPr>
          <a:lstStyle/>
          <a:p>
            <a:r>
              <a:rPr lang="en-GB" dirty="0" smtClean="0"/>
              <a:t>19</a:t>
            </a:r>
            <a:endParaRPr lang="en-GB" dirty="0"/>
          </a:p>
        </p:txBody>
      </p:sp>
      <p:sp>
        <p:nvSpPr>
          <p:cNvPr id="9" name="Title 1"/>
          <p:cNvSpPr txBox="1">
            <a:spLocks/>
          </p:cNvSpPr>
          <p:nvPr/>
        </p:nvSpPr>
        <p:spPr>
          <a:xfrm>
            <a:off x="780585" y="138688"/>
            <a:ext cx="10181064"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dirty="0" smtClean="0"/>
              <a:t>British and Slave Trade ( volume drives profit)</a:t>
            </a:r>
            <a:endParaRPr lang="en-GB" dirty="0"/>
          </a:p>
        </p:txBody>
      </p:sp>
    </p:spTree>
    <p:extLst>
      <p:ext uri="{BB962C8B-B14F-4D97-AF65-F5344CB8AC3E}">
        <p14:creationId xmlns:p14="http://schemas.microsoft.com/office/powerpoint/2010/main" val="4585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947" y="138688"/>
            <a:ext cx="9394912" cy="1280890"/>
          </a:xfrm>
        </p:spPr>
        <p:txBody>
          <a:bodyPr/>
          <a:lstStyle/>
          <a:p>
            <a:pPr algn="ctr"/>
            <a:r>
              <a:rPr lang="en-GB" dirty="0" smtClean="0"/>
              <a:t>British and Slave Trade: people as cargo</a:t>
            </a:r>
            <a:endParaRPr lang="en-GB" dirty="0"/>
          </a:p>
        </p:txBody>
      </p:sp>
      <p:pic>
        <p:nvPicPr>
          <p:cNvPr id="3" name="Picture 2"/>
          <p:cNvPicPr>
            <a:picLocks noChangeAspect="1"/>
          </p:cNvPicPr>
          <p:nvPr/>
        </p:nvPicPr>
        <p:blipFill>
          <a:blip r:embed="rId2"/>
          <a:stretch>
            <a:fillRect/>
          </a:stretch>
        </p:blipFill>
        <p:spPr>
          <a:xfrm>
            <a:off x="528033" y="825190"/>
            <a:ext cx="11442879" cy="5876693"/>
          </a:xfrm>
          <a:prstGeom prst="rect">
            <a:avLst/>
          </a:prstGeom>
        </p:spPr>
      </p:pic>
      <p:sp>
        <p:nvSpPr>
          <p:cNvPr id="4" name="TextBox 3"/>
          <p:cNvSpPr txBox="1"/>
          <p:nvPr/>
        </p:nvSpPr>
        <p:spPr>
          <a:xfrm>
            <a:off x="11085689" y="248355"/>
            <a:ext cx="982133" cy="369332"/>
          </a:xfrm>
          <a:prstGeom prst="rect">
            <a:avLst/>
          </a:prstGeom>
          <a:noFill/>
        </p:spPr>
        <p:txBody>
          <a:bodyPr wrap="square" rtlCol="0">
            <a:spAutoFit/>
          </a:bodyPr>
          <a:lstStyle/>
          <a:p>
            <a:r>
              <a:rPr lang="en-GB" dirty="0" smtClean="0"/>
              <a:t>20</a:t>
            </a:r>
            <a:endParaRPr lang="en-GB" dirty="0"/>
          </a:p>
        </p:txBody>
      </p:sp>
    </p:spTree>
    <p:extLst>
      <p:ext uri="{BB962C8B-B14F-4D97-AF65-F5344CB8AC3E}">
        <p14:creationId xmlns:p14="http://schemas.microsoft.com/office/powerpoint/2010/main" val="410510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394" y="211259"/>
            <a:ext cx="8911687" cy="741845"/>
          </a:xfrm>
        </p:spPr>
        <p:txBody>
          <a:bodyPr/>
          <a:lstStyle/>
          <a:p>
            <a:pPr algn="ctr"/>
            <a:r>
              <a:rPr lang="en-GB" dirty="0" smtClean="0"/>
              <a:t>The slavery business</a:t>
            </a:r>
            <a:endParaRPr lang="en-GB" dirty="0"/>
          </a:p>
        </p:txBody>
      </p:sp>
      <p:pic>
        <p:nvPicPr>
          <p:cNvPr id="2050" name="Picture 2" descr="http://www.latinamericanstudies.org/19-century/negro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17" y="939800"/>
            <a:ext cx="11708781" cy="5918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85689" y="248355"/>
            <a:ext cx="982133" cy="369332"/>
          </a:xfrm>
          <a:prstGeom prst="rect">
            <a:avLst/>
          </a:prstGeom>
          <a:noFill/>
        </p:spPr>
        <p:txBody>
          <a:bodyPr wrap="square" rtlCol="0">
            <a:spAutoFit/>
          </a:bodyPr>
          <a:lstStyle/>
          <a:p>
            <a:r>
              <a:rPr lang="en-GB" dirty="0" smtClean="0"/>
              <a:t>21</a:t>
            </a:r>
            <a:endParaRPr lang="en-GB" dirty="0"/>
          </a:p>
        </p:txBody>
      </p:sp>
    </p:spTree>
    <p:extLst>
      <p:ext uri="{BB962C8B-B14F-4D97-AF65-F5344CB8AC3E}">
        <p14:creationId xmlns:p14="http://schemas.microsoft.com/office/powerpoint/2010/main" val="592256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26" y="149977"/>
            <a:ext cx="10118363" cy="1280890"/>
          </a:xfrm>
        </p:spPr>
        <p:txBody>
          <a:bodyPr/>
          <a:lstStyle/>
          <a:p>
            <a:pPr algn="ctr"/>
            <a:r>
              <a:rPr lang="en-GB" dirty="0" smtClean="0"/>
              <a:t>An ugly but  profitable business!</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57" y="801649"/>
            <a:ext cx="8600000" cy="3986252"/>
          </a:xfrm>
          <a:prstGeom prst="rect">
            <a:avLst/>
          </a:prstGeom>
        </p:spPr>
      </p:pic>
      <p:sp>
        <p:nvSpPr>
          <p:cNvPr id="5" name="TextBox 4"/>
          <p:cNvSpPr txBox="1"/>
          <p:nvPr/>
        </p:nvSpPr>
        <p:spPr>
          <a:xfrm>
            <a:off x="9420578" y="1706034"/>
            <a:ext cx="1803699" cy="646331"/>
          </a:xfrm>
          <a:prstGeom prst="rect">
            <a:avLst/>
          </a:prstGeom>
          <a:noFill/>
        </p:spPr>
        <p:txBody>
          <a:bodyPr wrap="none" rtlCol="0">
            <a:spAutoFit/>
          </a:bodyPr>
          <a:lstStyle/>
          <a:p>
            <a:r>
              <a:rPr lang="en-GB" dirty="0" smtClean="0"/>
              <a:t>Average price</a:t>
            </a:r>
          </a:p>
          <a:p>
            <a:r>
              <a:rPr lang="en-GB" dirty="0" smtClean="0"/>
              <a:t>In Colony</a:t>
            </a:r>
            <a:endParaRPr lang="en-GB" dirty="0"/>
          </a:p>
        </p:txBody>
      </p:sp>
      <p:sp>
        <p:nvSpPr>
          <p:cNvPr id="6" name="TextBox 5"/>
          <p:cNvSpPr txBox="1"/>
          <p:nvPr/>
        </p:nvSpPr>
        <p:spPr>
          <a:xfrm>
            <a:off x="9312166" y="2890026"/>
            <a:ext cx="1659429" cy="923330"/>
          </a:xfrm>
          <a:prstGeom prst="rect">
            <a:avLst/>
          </a:prstGeom>
          <a:noFill/>
        </p:spPr>
        <p:txBody>
          <a:bodyPr wrap="none" rtlCol="0">
            <a:spAutoFit/>
          </a:bodyPr>
          <a:lstStyle/>
          <a:p>
            <a:pPr algn="ctr"/>
            <a:r>
              <a:rPr lang="en-GB" dirty="0" smtClean="0"/>
              <a:t>West African </a:t>
            </a:r>
          </a:p>
          <a:p>
            <a:pPr algn="ctr"/>
            <a:r>
              <a:rPr lang="en-GB" dirty="0" smtClean="0"/>
              <a:t>purchase</a:t>
            </a:r>
          </a:p>
          <a:p>
            <a:pPr algn="ctr"/>
            <a:r>
              <a:rPr lang="en-GB" dirty="0" smtClean="0"/>
              <a:t>price</a:t>
            </a:r>
            <a:endParaRPr lang="en-GB" dirty="0"/>
          </a:p>
        </p:txBody>
      </p:sp>
      <p:sp>
        <p:nvSpPr>
          <p:cNvPr id="7" name="TextBox 6"/>
          <p:cNvSpPr txBox="1"/>
          <p:nvPr/>
        </p:nvSpPr>
        <p:spPr>
          <a:xfrm>
            <a:off x="11085689" y="248355"/>
            <a:ext cx="982133" cy="369332"/>
          </a:xfrm>
          <a:prstGeom prst="rect">
            <a:avLst/>
          </a:prstGeom>
          <a:noFill/>
        </p:spPr>
        <p:txBody>
          <a:bodyPr wrap="square" rtlCol="0">
            <a:spAutoFit/>
          </a:bodyPr>
          <a:lstStyle/>
          <a:p>
            <a:r>
              <a:rPr lang="en-GB" dirty="0" smtClean="0"/>
              <a:t>22</a:t>
            </a:r>
            <a:endParaRPr lang="en-GB" dirty="0"/>
          </a:p>
        </p:txBody>
      </p:sp>
      <p:sp>
        <p:nvSpPr>
          <p:cNvPr id="8" name="TextBox 7"/>
          <p:cNvSpPr txBox="1"/>
          <p:nvPr/>
        </p:nvSpPr>
        <p:spPr>
          <a:xfrm>
            <a:off x="610186" y="4929477"/>
            <a:ext cx="11221155" cy="1938992"/>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£1 in 1750 worth £280 in 2023</a:t>
            </a:r>
          </a:p>
          <a:p>
            <a:r>
              <a:rPr lang="en-GB" sz="2400" dirty="0" smtClean="0">
                <a:latin typeface="Arial" panose="020B0604020202020204" pitchFamily="34" charset="0"/>
                <a:cs typeface="Arial" panose="020B0604020202020204" pitchFamily="34" charset="0"/>
              </a:rPr>
              <a:t>Cost of 250 slaves @ £10 x283 = £700,000,</a:t>
            </a:r>
          </a:p>
          <a:p>
            <a:r>
              <a:rPr lang="en-GB" sz="2400" dirty="0" smtClean="0">
                <a:latin typeface="Arial" panose="020B0604020202020204" pitchFamily="34" charset="0"/>
                <a:cs typeface="Arial" panose="020B0604020202020204" pitchFamily="34" charset="0"/>
              </a:rPr>
              <a:t> Price in Charleston 225 x £30X 283 =£1.910,000 (assumes 10% die en route)</a:t>
            </a:r>
          </a:p>
          <a:p>
            <a:r>
              <a:rPr lang="en-GB" sz="2400" dirty="0" smtClean="0">
                <a:latin typeface="Arial" panose="020B0604020202020204" pitchFamily="34" charset="0"/>
                <a:cs typeface="Arial" panose="020B0604020202020204" pitchFamily="34" charset="0"/>
              </a:rPr>
              <a:t>Gross profit = £1.2m less transport and crew cost …offset by sales of guns to Africans and export of tobacco and sugar to Europe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592" y="296733"/>
            <a:ext cx="8911687" cy="1280890"/>
          </a:xfrm>
        </p:spPr>
        <p:txBody>
          <a:bodyPr/>
          <a:lstStyle/>
          <a:p>
            <a:r>
              <a:rPr lang="en-GB" dirty="0" smtClean="0"/>
              <a:t>Slave life north America</a:t>
            </a:r>
            <a:endParaRPr lang="en-GB" dirty="0"/>
          </a:p>
        </p:txBody>
      </p:sp>
      <p:sp>
        <p:nvSpPr>
          <p:cNvPr id="3" name="Content Placeholder 2"/>
          <p:cNvSpPr>
            <a:spLocks noGrp="1"/>
          </p:cNvSpPr>
          <p:nvPr>
            <p:ph idx="1"/>
          </p:nvPr>
        </p:nvSpPr>
        <p:spPr>
          <a:xfrm>
            <a:off x="152401" y="1183474"/>
            <a:ext cx="12039599" cy="4727291"/>
          </a:xfrm>
        </p:spPr>
        <p:txBody>
          <a:bodyPr>
            <a:normAutofit fontScale="85000" lnSpcReduction="20000"/>
          </a:bodyPr>
          <a:lstStyle/>
          <a:p>
            <a:r>
              <a:rPr lang="en-GB" sz="2800" dirty="0" smtClean="0">
                <a:latin typeface="Arial" panose="020B0604020202020204" pitchFamily="34" charset="0"/>
                <a:cs typeface="Arial" panose="020B0604020202020204" pitchFamily="34" charset="0"/>
              </a:rPr>
              <a:t>New arrivals separated to prevent communication between tribes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Conditions better than in West Indies and South America</a:t>
            </a:r>
          </a:p>
          <a:p>
            <a:pPr lvl="1"/>
            <a:r>
              <a:rPr lang="en-GB" sz="2600" dirty="0" smtClean="0">
                <a:latin typeface="Arial" panose="020B0604020202020204" pitchFamily="34" charset="0"/>
                <a:cs typeface="Arial" panose="020B0604020202020204" pitchFamily="34" charset="0"/>
              </a:rPr>
              <a:t>Tobacco, cotton, and rice less deadly than mining and sugar cultivation</a:t>
            </a:r>
          </a:p>
          <a:p>
            <a:pPr lvl="1"/>
            <a:r>
              <a:rPr lang="en-GB" sz="2600" dirty="0" smtClean="0">
                <a:latin typeface="Arial" panose="020B0604020202020204" pitchFamily="34" charset="0"/>
                <a:cs typeface="Arial" panose="020B0604020202020204" pitchFamily="34" charset="0"/>
              </a:rPr>
              <a:t>Chattel </a:t>
            </a:r>
            <a:r>
              <a:rPr lang="en-GB" sz="2600" dirty="0">
                <a:latin typeface="Arial" panose="020B0604020202020204" pitchFamily="34" charset="0"/>
                <a:cs typeface="Arial" panose="020B0604020202020204" pitchFamily="34" charset="0"/>
              </a:rPr>
              <a:t>slavery laws </a:t>
            </a:r>
            <a:r>
              <a:rPr lang="en-GB" sz="2600" dirty="0" smtClean="0">
                <a:latin typeface="Arial" panose="020B0604020202020204" pitchFamily="34" charset="0"/>
                <a:cs typeface="Arial" panose="020B0604020202020204" pitchFamily="34" charset="0"/>
              </a:rPr>
              <a:t>introduced late </a:t>
            </a:r>
            <a:r>
              <a:rPr lang="en-GB" sz="2600" dirty="0">
                <a:latin typeface="Arial" panose="020B0604020202020204" pitchFamily="34" charset="0"/>
                <a:cs typeface="Arial" panose="020B0604020202020204" pitchFamily="34" charset="0"/>
              </a:rPr>
              <a:t>17</a:t>
            </a:r>
            <a:r>
              <a:rPr lang="en-GB" sz="2600" baseline="30000" dirty="0">
                <a:latin typeface="Arial" panose="020B0604020202020204" pitchFamily="34" charset="0"/>
                <a:cs typeface="Arial" panose="020B0604020202020204" pitchFamily="34" charset="0"/>
              </a:rPr>
              <a:t>th</a:t>
            </a:r>
            <a:r>
              <a:rPr lang="en-GB" sz="2600" dirty="0">
                <a:latin typeface="Arial" panose="020B0604020202020204" pitchFamily="34" charset="0"/>
                <a:cs typeface="Arial" panose="020B0604020202020204" pitchFamily="34" charset="0"/>
              </a:rPr>
              <a:t> century, buy slave, get </a:t>
            </a:r>
            <a:r>
              <a:rPr lang="en-GB" sz="2600" dirty="0" smtClean="0">
                <a:latin typeface="Arial" panose="020B0604020202020204" pitchFamily="34" charset="0"/>
                <a:cs typeface="Arial" panose="020B0604020202020204" pitchFamily="34" charset="0"/>
              </a:rPr>
              <a:t>family,  </a:t>
            </a:r>
          </a:p>
          <a:p>
            <a:pPr lvl="1"/>
            <a:r>
              <a:rPr lang="en-GB" sz="2600" dirty="0" smtClean="0">
                <a:latin typeface="Arial" panose="020B0604020202020204" pitchFamily="34" charset="0"/>
                <a:cs typeface="Arial" panose="020B0604020202020204" pitchFamily="34" charset="0"/>
              </a:rPr>
              <a:t>Higher costs of slaves vs South increases property value of Master and incentives care</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Life styles</a:t>
            </a:r>
          </a:p>
          <a:p>
            <a:pPr lvl="1"/>
            <a:r>
              <a:rPr lang="en-GB" sz="2600" dirty="0" smtClean="0">
                <a:latin typeface="Arial" panose="020B0604020202020204" pitchFamily="34" charset="0"/>
                <a:cs typeface="Arial" panose="020B0604020202020204" pitchFamily="34" charset="0"/>
              </a:rPr>
              <a:t>Literacy banned, attempts to prevent exposure to Christianity </a:t>
            </a:r>
          </a:p>
          <a:p>
            <a:pPr lvl="1"/>
            <a:r>
              <a:rPr lang="en-GB" sz="2600" dirty="0" smtClean="0">
                <a:latin typeface="Arial" panose="020B0604020202020204" pitchFamily="34" charset="0"/>
                <a:cs typeface="Arial" panose="020B0604020202020204" pitchFamily="34" charset="0"/>
              </a:rPr>
              <a:t>‘House slaves’ and slaves with metallurgical and farming skills become ‘elite’</a:t>
            </a:r>
          </a:p>
          <a:p>
            <a:pPr lvl="1"/>
            <a:r>
              <a:rPr lang="en-GB" sz="2600" dirty="0" smtClean="0">
                <a:latin typeface="Arial" panose="020B0604020202020204" pitchFamily="34" charset="0"/>
                <a:cs typeface="Arial" panose="020B0604020202020204" pitchFamily="34" charset="0"/>
              </a:rPr>
              <a:t>Some slaves ‘manumitted’ by owners or able to buy freedom from allowed work. </a:t>
            </a:r>
            <a:endParaRPr lang="en-GB" sz="2800" dirty="0">
              <a:latin typeface="Arial" panose="020B0604020202020204" pitchFamily="34" charset="0"/>
              <a:cs typeface="Arial" panose="020B0604020202020204" pitchFamily="34" charset="0"/>
            </a:endParaRPr>
          </a:p>
          <a:p>
            <a:endParaRPr lang="en-GB" dirty="0"/>
          </a:p>
          <a:p>
            <a:pPr marL="0" indent="0">
              <a:buNone/>
            </a:pPr>
            <a:endParaRPr lang="en-GB" dirty="0" smtClean="0"/>
          </a:p>
          <a:p>
            <a:endParaRPr lang="en-GB" dirty="0"/>
          </a:p>
          <a:p>
            <a:endParaRPr lang="en-GB" dirty="0"/>
          </a:p>
        </p:txBody>
      </p:sp>
      <p:sp>
        <p:nvSpPr>
          <p:cNvPr id="4" name="TextBox 3"/>
          <p:cNvSpPr txBox="1"/>
          <p:nvPr/>
        </p:nvSpPr>
        <p:spPr>
          <a:xfrm>
            <a:off x="11085689" y="248355"/>
            <a:ext cx="982133" cy="369332"/>
          </a:xfrm>
          <a:prstGeom prst="rect">
            <a:avLst/>
          </a:prstGeom>
          <a:noFill/>
        </p:spPr>
        <p:txBody>
          <a:bodyPr wrap="square" rtlCol="0">
            <a:spAutoFit/>
          </a:bodyPr>
          <a:lstStyle/>
          <a:p>
            <a:r>
              <a:rPr lang="en-GB" dirty="0" smtClean="0"/>
              <a:t>23</a:t>
            </a:r>
            <a:endParaRPr lang="en-GB" dirty="0"/>
          </a:p>
        </p:txBody>
      </p:sp>
      <p:sp>
        <p:nvSpPr>
          <p:cNvPr id="5" name="TextBox 4"/>
          <p:cNvSpPr txBox="1"/>
          <p:nvPr/>
        </p:nvSpPr>
        <p:spPr>
          <a:xfrm>
            <a:off x="763937" y="5912703"/>
            <a:ext cx="10805763" cy="830997"/>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20% of Southern colonists own slaves…on average 8 for tobacco, wheat, plantations up 20 several hundred …1% Northerners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2215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081" y="353177"/>
            <a:ext cx="8911687" cy="1280890"/>
          </a:xfrm>
        </p:spPr>
        <p:txBody>
          <a:bodyPr/>
          <a:lstStyle/>
          <a:p>
            <a:r>
              <a:rPr lang="en-GB" dirty="0" smtClean="0"/>
              <a:t>Tobacco Farming Virginia 1750</a:t>
            </a:r>
            <a:endParaRPr lang="en-GB" dirty="0"/>
          </a:p>
        </p:txBody>
      </p:sp>
      <p:pic>
        <p:nvPicPr>
          <p:cNvPr id="5122"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245" y="1298224"/>
            <a:ext cx="11559822" cy="53283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17300" y="248355"/>
            <a:ext cx="650522" cy="369332"/>
          </a:xfrm>
          <a:prstGeom prst="rect">
            <a:avLst/>
          </a:prstGeom>
          <a:noFill/>
        </p:spPr>
        <p:txBody>
          <a:bodyPr wrap="square" rtlCol="0">
            <a:spAutoFit/>
          </a:bodyPr>
          <a:lstStyle/>
          <a:p>
            <a:r>
              <a:rPr lang="en-GB" dirty="0" smtClean="0"/>
              <a:t>24</a:t>
            </a:r>
            <a:endParaRPr lang="en-GB" dirty="0"/>
          </a:p>
        </p:txBody>
      </p:sp>
    </p:spTree>
    <p:extLst>
      <p:ext uri="{BB962C8B-B14F-4D97-AF65-F5344CB8AC3E}">
        <p14:creationId xmlns:p14="http://schemas.microsoft.com/office/powerpoint/2010/main" val="4190676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319" y="162418"/>
            <a:ext cx="8911687" cy="1280890"/>
          </a:xfrm>
        </p:spPr>
        <p:txBody>
          <a:bodyPr/>
          <a:lstStyle/>
          <a:p>
            <a:pPr algn="ctr"/>
            <a:r>
              <a:rPr lang="en-GB" dirty="0" smtClean="0"/>
              <a:t>Other Immigrants</a:t>
            </a:r>
            <a:endParaRPr lang="en-GB" dirty="0"/>
          </a:p>
        </p:txBody>
      </p:sp>
      <p:sp>
        <p:nvSpPr>
          <p:cNvPr id="3" name="Content Placeholder 2"/>
          <p:cNvSpPr>
            <a:spLocks noGrp="1"/>
          </p:cNvSpPr>
          <p:nvPr>
            <p:ph idx="1"/>
          </p:nvPr>
        </p:nvSpPr>
        <p:spPr>
          <a:xfrm>
            <a:off x="575733" y="1262284"/>
            <a:ext cx="11616267" cy="4906850"/>
          </a:xfrm>
        </p:spPr>
        <p:txBody>
          <a:bodyPr>
            <a:normAutofit lnSpcReduction="10000"/>
          </a:bodyPr>
          <a:lstStyle/>
          <a:p>
            <a:r>
              <a:rPr lang="en-GB" sz="2400" dirty="0">
                <a:latin typeface="Arial" panose="020B0604020202020204" pitchFamily="34" charset="0"/>
                <a:cs typeface="Arial" panose="020B0604020202020204" pitchFamily="34" charset="0"/>
              </a:rPr>
              <a:t>The ambitious younger sons of middle class English due to favourable publicity and incentives ….’Head right’ system (right to 50 acres if worked for xxx years)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Germans: appeal of Pennsylvania and toleration, wars of Central Europe, and  religious persecution of Quakers, Mennonites, Amish,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Scotch </a:t>
            </a:r>
            <a:r>
              <a:rPr lang="en-GB" sz="2400" dirty="0">
                <a:latin typeface="Arial" panose="020B0604020202020204" pitchFamily="34" charset="0"/>
                <a:cs typeface="Arial" panose="020B0604020202020204" pitchFamily="34" charset="0"/>
              </a:rPr>
              <a:t>Irish’…’Border People’: economic migrants:  Protestants and Ulster….restive, anti </a:t>
            </a:r>
            <a:r>
              <a:rPr lang="en-GB" sz="2400" dirty="0" smtClean="0">
                <a:latin typeface="Arial" panose="020B0604020202020204" pitchFamily="34" charset="0"/>
                <a:cs typeface="Arial" panose="020B0604020202020204" pitchFamily="34" charset="0"/>
              </a:rPr>
              <a:t>authoritarian, fiercely independent, </a:t>
            </a:r>
            <a:r>
              <a:rPr lang="en-GB" sz="2400" dirty="0">
                <a:latin typeface="Arial" panose="020B0604020202020204" pitchFamily="34" charset="0"/>
                <a:cs typeface="Arial" panose="020B0604020202020204" pitchFamily="34" charset="0"/>
              </a:rPr>
              <a:t>accustomed to violence, opposed to Anglicanism, </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Scottish Highlanders: </a:t>
            </a:r>
            <a:r>
              <a:rPr lang="en-GB" sz="2400" dirty="0" smtClean="0">
                <a:latin typeface="Arial" panose="020B0604020202020204" pitchFamily="34" charset="0"/>
                <a:cs typeface="Arial" panose="020B0604020202020204" pitchFamily="34" charset="0"/>
              </a:rPr>
              <a:t>deported after supporting Jacobite </a:t>
            </a:r>
            <a:r>
              <a:rPr lang="en-GB" sz="2400" dirty="0">
                <a:latin typeface="Arial" panose="020B0604020202020204" pitchFamily="34" charset="0"/>
                <a:cs typeface="Arial" panose="020B0604020202020204" pitchFamily="34" charset="0"/>
              </a:rPr>
              <a:t>rebellion followed by ‘clearing of </a:t>
            </a:r>
            <a:r>
              <a:rPr lang="en-GB" sz="2400" dirty="0" smtClean="0">
                <a:latin typeface="Arial" panose="020B0604020202020204" pitchFamily="34" charset="0"/>
                <a:cs typeface="Arial" panose="020B0604020202020204" pitchFamily="34" charset="0"/>
              </a:rPr>
              <a:t>Highlanders’ to make way for sheep</a:t>
            </a:r>
          </a:p>
          <a:p>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a:p>
        </p:txBody>
      </p:sp>
      <p:sp>
        <p:nvSpPr>
          <p:cNvPr id="5" name="TextBox 4"/>
          <p:cNvSpPr txBox="1"/>
          <p:nvPr/>
        </p:nvSpPr>
        <p:spPr>
          <a:xfrm>
            <a:off x="11085689" y="248355"/>
            <a:ext cx="982133" cy="369332"/>
          </a:xfrm>
          <a:prstGeom prst="rect">
            <a:avLst/>
          </a:prstGeom>
          <a:noFill/>
        </p:spPr>
        <p:txBody>
          <a:bodyPr wrap="square" rtlCol="0">
            <a:spAutoFit/>
          </a:bodyPr>
          <a:lstStyle/>
          <a:p>
            <a:r>
              <a:rPr lang="en-GB" dirty="0" smtClean="0"/>
              <a:t>25</a:t>
            </a:r>
            <a:endParaRPr lang="en-GB" dirty="0"/>
          </a:p>
        </p:txBody>
      </p:sp>
    </p:spTree>
    <p:extLst>
      <p:ext uri="{BB962C8B-B14F-4D97-AF65-F5344CB8AC3E}">
        <p14:creationId xmlns:p14="http://schemas.microsoft.com/office/powerpoint/2010/main" val="7729882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895" y="300725"/>
            <a:ext cx="8911687" cy="1280890"/>
          </a:xfrm>
        </p:spPr>
        <p:txBody>
          <a:bodyPr/>
          <a:lstStyle/>
          <a:p>
            <a:pPr algn="ctr"/>
            <a:r>
              <a:rPr lang="en-GB" dirty="0" smtClean="0"/>
              <a:t>‘Scotch Irish’</a:t>
            </a:r>
            <a:endParaRPr lang="en-GB" dirty="0"/>
          </a:p>
        </p:txBody>
      </p:sp>
      <p:sp>
        <p:nvSpPr>
          <p:cNvPr id="3" name="Content Placeholder 2"/>
          <p:cNvSpPr>
            <a:spLocks noGrp="1"/>
          </p:cNvSpPr>
          <p:nvPr>
            <p:ph idx="1"/>
          </p:nvPr>
        </p:nvSpPr>
        <p:spPr>
          <a:xfrm>
            <a:off x="980497" y="1244348"/>
            <a:ext cx="10749775" cy="4579510"/>
          </a:xfrm>
        </p:spPr>
        <p:txBody>
          <a:bodyPr>
            <a:normAutofit fontScale="92500"/>
          </a:bodyPr>
          <a:lstStyle/>
          <a:p>
            <a:r>
              <a:rPr lang="en-GB" sz="2800" dirty="0" smtClean="0">
                <a:latin typeface="Arial" panose="020B0604020202020204" pitchFamily="34" charset="0"/>
                <a:cs typeface="Arial" panose="020B0604020202020204" pitchFamily="34" charset="0"/>
              </a:rPr>
              <a:t>Protestant settlers in Ulster seeking improved opportunities, freedom from high rents, wars with Catholics, seeking ‘a land of their own’</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Fiercely resistant to authority &amp; accustomed to use of violence to resolve disputes…’honour system’…inclined to duels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Virulently anti catholic and ‘others’….such as indigenous peoples.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Majority migrate West where ‘free 'land is available</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dirty="0"/>
          </a:p>
        </p:txBody>
      </p:sp>
      <p:sp>
        <p:nvSpPr>
          <p:cNvPr id="4" name="TextBox 3"/>
          <p:cNvSpPr txBox="1"/>
          <p:nvPr/>
        </p:nvSpPr>
        <p:spPr>
          <a:xfrm>
            <a:off x="1188641" y="6211669"/>
            <a:ext cx="10243510" cy="646331"/>
          </a:xfrm>
          <a:prstGeom prst="rect">
            <a:avLst/>
          </a:prstGeom>
          <a:noFill/>
        </p:spPr>
        <p:txBody>
          <a:bodyPr wrap="none" rtlCol="0">
            <a:spAutoFit/>
          </a:bodyPr>
          <a:lstStyle/>
          <a:p>
            <a:r>
              <a:rPr lang="en-GB" dirty="0" smtClean="0"/>
              <a:t>“</a:t>
            </a:r>
            <a:r>
              <a:rPr lang="en-GB" dirty="0"/>
              <a:t>we have had 12 or 13 </a:t>
            </a:r>
            <a:r>
              <a:rPr lang="en-GB" dirty="0" smtClean="0"/>
              <a:t>slave </a:t>
            </a:r>
            <a:r>
              <a:rPr lang="en-GB" dirty="0"/>
              <a:t>of ships from the North of Ireland with a swarm of people</a:t>
            </a:r>
            <a:r>
              <a:rPr lang="en-GB" dirty="0" smtClean="0"/>
              <a:t>.”..</a:t>
            </a:r>
          </a:p>
          <a:p>
            <a:r>
              <a:rPr lang="en-GB" dirty="0" smtClean="0"/>
              <a:t>John Dickinson,  Philadelphia 1710</a:t>
            </a:r>
            <a:endParaRPr lang="en-GB" dirty="0"/>
          </a:p>
        </p:txBody>
      </p:sp>
      <p:sp>
        <p:nvSpPr>
          <p:cNvPr id="5" name="TextBox 4"/>
          <p:cNvSpPr txBox="1"/>
          <p:nvPr/>
        </p:nvSpPr>
        <p:spPr>
          <a:xfrm>
            <a:off x="11085689" y="248355"/>
            <a:ext cx="982133" cy="369332"/>
          </a:xfrm>
          <a:prstGeom prst="rect">
            <a:avLst/>
          </a:prstGeom>
          <a:noFill/>
        </p:spPr>
        <p:txBody>
          <a:bodyPr wrap="square" rtlCol="0">
            <a:spAutoFit/>
          </a:bodyPr>
          <a:lstStyle/>
          <a:p>
            <a:r>
              <a:rPr lang="en-GB" dirty="0" smtClean="0"/>
              <a:t>26</a:t>
            </a:r>
            <a:endParaRPr lang="en-GB" dirty="0"/>
          </a:p>
        </p:txBody>
      </p:sp>
    </p:spTree>
    <p:extLst>
      <p:ext uri="{BB962C8B-B14F-4D97-AF65-F5344CB8AC3E}">
        <p14:creationId xmlns:p14="http://schemas.microsoft.com/office/powerpoint/2010/main" val="22622856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392" y="319310"/>
            <a:ext cx="8911687" cy="1280890"/>
          </a:xfrm>
        </p:spPr>
        <p:txBody>
          <a:bodyPr/>
          <a:lstStyle/>
          <a:p>
            <a:pPr algn="ctr"/>
            <a:r>
              <a:rPr lang="en-GB" dirty="0" smtClean="0"/>
              <a:t>Scotch Irish (1) </a:t>
            </a:r>
            <a:endParaRPr lang="en-GB" dirty="0"/>
          </a:p>
        </p:txBody>
      </p:sp>
      <p:sp>
        <p:nvSpPr>
          <p:cNvPr id="3" name="Content Placeholder 2"/>
          <p:cNvSpPr>
            <a:spLocks noGrp="1"/>
          </p:cNvSpPr>
          <p:nvPr>
            <p:ph idx="1"/>
          </p:nvPr>
        </p:nvSpPr>
        <p:spPr/>
        <p:txBody>
          <a:bodyPr/>
          <a:lstStyle/>
          <a:p>
            <a:endParaRPr lang="en-GB" dirty="0"/>
          </a:p>
        </p:txBody>
      </p:sp>
      <p:pic>
        <p:nvPicPr>
          <p:cNvPr id="4" name="Picture 8" descr="Painting by David Wright showing Daniel Boone and other pioneers travelling through the Cumberland Gap into Kentuc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5" y="970157"/>
            <a:ext cx="12299575" cy="6013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85689" y="248355"/>
            <a:ext cx="982133" cy="369332"/>
          </a:xfrm>
          <a:prstGeom prst="rect">
            <a:avLst/>
          </a:prstGeom>
          <a:noFill/>
        </p:spPr>
        <p:txBody>
          <a:bodyPr wrap="square" rtlCol="0">
            <a:spAutoFit/>
          </a:bodyPr>
          <a:lstStyle/>
          <a:p>
            <a:r>
              <a:rPr lang="en-GB" dirty="0" smtClean="0"/>
              <a:t>27</a:t>
            </a:r>
            <a:endParaRPr lang="en-GB" dirty="0"/>
          </a:p>
        </p:txBody>
      </p:sp>
    </p:spTree>
    <p:extLst>
      <p:ext uri="{BB962C8B-B14F-4D97-AF65-F5344CB8AC3E}">
        <p14:creationId xmlns:p14="http://schemas.microsoft.com/office/powerpoint/2010/main" val="40688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792" y="251577"/>
            <a:ext cx="8911687" cy="1280890"/>
          </a:xfrm>
        </p:spPr>
        <p:txBody>
          <a:bodyPr/>
          <a:lstStyle/>
          <a:p>
            <a:pPr algn="ctr"/>
            <a:r>
              <a:rPr lang="en-GB" dirty="0" smtClean="0"/>
              <a:t>British America Overview</a:t>
            </a:r>
            <a:endParaRPr lang="en-GB" dirty="0"/>
          </a:p>
        </p:txBody>
      </p:sp>
      <p:sp>
        <p:nvSpPr>
          <p:cNvPr id="3" name="Content Placeholder 2"/>
          <p:cNvSpPr>
            <a:spLocks noGrp="1"/>
          </p:cNvSpPr>
          <p:nvPr>
            <p:ph idx="1"/>
          </p:nvPr>
        </p:nvSpPr>
        <p:spPr>
          <a:xfrm>
            <a:off x="1293541" y="1426029"/>
            <a:ext cx="11389112" cy="5431971"/>
          </a:xfrm>
        </p:spPr>
        <p:txBody>
          <a:bodyPr>
            <a:normAutofit fontScale="25000" lnSpcReduction="20000"/>
          </a:bodyPr>
          <a:lstStyle/>
          <a:p>
            <a:r>
              <a:rPr lang="en-GB" sz="11200" dirty="0" smtClean="0">
                <a:latin typeface="Arial" panose="020B0604020202020204" pitchFamily="34" charset="0"/>
                <a:cs typeface="Arial" panose="020B0604020202020204" pitchFamily="34" charset="0"/>
              </a:rPr>
              <a:t>British America and its neighbours</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Population growth &amp; new immigrants</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The Georgia Experiment</a:t>
            </a:r>
            <a:endParaRPr lang="en-GB" sz="11200" dirty="0">
              <a:latin typeface="Arial" panose="020B0604020202020204" pitchFamily="34" charset="0"/>
              <a:cs typeface="Arial" panose="020B0604020202020204" pitchFamily="34" charset="0"/>
            </a:endParaRPr>
          </a:p>
          <a:p>
            <a:pPr marL="0" indent="0">
              <a:buNone/>
            </a:pPr>
            <a:endParaRPr lang="en-GB" sz="11200" dirty="0" smtClean="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How the colonies were governed</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Cultural Changes: Enlightenment and First Great Awakening</a:t>
            </a:r>
          </a:p>
          <a:p>
            <a:endParaRPr lang="en-GB" sz="11200" dirty="0">
              <a:latin typeface="Arial" panose="020B0604020202020204" pitchFamily="34" charset="0"/>
              <a:cs typeface="Arial" panose="020B0604020202020204" pitchFamily="34" charset="0"/>
            </a:endParaRPr>
          </a:p>
          <a:p>
            <a:r>
              <a:rPr lang="en-GB" sz="11200" dirty="0" smtClean="0">
                <a:latin typeface="Arial" panose="020B0604020202020204" pitchFamily="34" charset="0"/>
                <a:cs typeface="Arial" panose="020B0604020202020204" pitchFamily="34" charset="0"/>
              </a:rPr>
              <a:t>Tour of the colonies</a:t>
            </a:r>
          </a:p>
          <a:p>
            <a:endParaRPr lang="en-GB" sz="2800" dirty="0">
              <a:latin typeface="Arial" panose="020B0604020202020204" pitchFamily="34" charset="0"/>
              <a:cs typeface="Arial" panose="020B0604020202020204" pitchFamily="34" charset="0"/>
            </a:endParaRPr>
          </a:p>
          <a:p>
            <a:pPr marL="0" indent="0">
              <a:buNone/>
            </a:pPr>
            <a:endParaRPr lang="en-GB" dirty="0"/>
          </a:p>
          <a:p>
            <a:pPr marL="0" indent="0">
              <a:buNone/>
            </a:pPr>
            <a:endParaRPr lang="en-GB" dirty="0" smtClean="0"/>
          </a:p>
          <a:p>
            <a:endParaRPr lang="en-GB" dirty="0" smtClean="0"/>
          </a:p>
          <a:p>
            <a:endParaRPr lang="en-GB" dirty="0"/>
          </a:p>
          <a:p>
            <a:endParaRPr lang="en-GB" dirty="0"/>
          </a:p>
        </p:txBody>
      </p:sp>
      <p:sp>
        <p:nvSpPr>
          <p:cNvPr id="4" name="TextBox 3"/>
          <p:cNvSpPr txBox="1"/>
          <p:nvPr/>
        </p:nvSpPr>
        <p:spPr>
          <a:xfrm>
            <a:off x="11318488" y="568712"/>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22028817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1594" y="0"/>
            <a:ext cx="8911687" cy="1280890"/>
          </a:xfrm>
        </p:spPr>
        <p:txBody>
          <a:bodyPr/>
          <a:lstStyle/>
          <a:p>
            <a:pPr algn="ctr"/>
            <a:r>
              <a:rPr lang="en-GB" dirty="0" smtClean="0"/>
              <a:t>Scotch Irish (2) </a:t>
            </a:r>
            <a:endParaRPr lang="en-GB" dirty="0"/>
          </a:p>
        </p:txBody>
      </p:sp>
      <p:sp>
        <p:nvSpPr>
          <p:cNvPr id="5" name="TextBox 4"/>
          <p:cNvSpPr txBox="1"/>
          <p:nvPr/>
        </p:nvSpPr>
        <p:spPr>
          <a:xfrm>
            <a:off x="11085689" y="248355"/>
            <a:ext cx="982133" cy="369332"/>
          </a:xfrm>
          <a:prstGeom prst="rect">
            <a:avLst/>
          </a:prstGeom>
          <a:noFill/>
        </p:spPr>
        <p:txBody>
          <a:bodyPr wrap="square" rtlCol="0">
            <a:spAutoFit/>
          </a:bodyPr>
          <a:lstStyle/>
          <a:p>
            <a:r>
              <a:rPr lang="en-GB" dirty="0" smtClean="0"/>
              <a:t>28</a:t>
            </a:r>
            <a:endParaRPr lang="en-GB" dirty="0"/>
          </a:p>
        </p:txBody>
      </p:sp>
      <p:pic>
        <p:nvPicPr>
          <p:cNvPr id="1026" name="Picture 2" descr="Digital Heritage Moment: Migration of the Scots-Ir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881" y="572205"/>
            <a:ext cx="10883189" cy="49692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0" y="2967335"/>
            <a:ext cx="6096000" cy="923330"/>
          </a:xfrm>
          <a:prstGeom prst="rect">
            <a:avLst/>
          </a:prstGeom>
        </p:spPr>
        <p:txBody>
          <a:bodyPr>
            <a:spAutoFit/>
          </a:bodyPr>
          <a:lstStyle/>
          <a:p>
            <a:r>
              <a:rPr lang="en-GB" dirty="0">
                <a:solidFill>
                  <a:srgbClr val="575757"/>
                </a:solidFill>
                <a:latin typeface="Arial" panose="020B0604020202020204" pitchFamily="34" charset="0"/>
              </a:rPr>
              <a:t>They were pioneers, frontiersmen, these Scotch-Irish: their general equipment consisted of a rifle, the Bible, and the Psalms of David." </a:t>
            </a:r>
            <a:endParaRPr lang="en-GB" dirty="0"/>
          </a:p>
        </p:txBody>
      </p:sp>
      <p:sp>
        <p:nvSpPr>
          <p:cNvPr id="6" name="Rectangle 5"/>
          <p:cNvSpPr/>
          <p:nvPr/>
        </p:nvSpPr>
        <p:spPr>
          <a:xfrm>
            <a:off x="1024569" y="5776637"/>
            <a:ext cx="9331286" cy="923330"/>
          </a:xfrm>
          <a:prstGeom prst="rect">
            <a:avLst/>
          </a:prstGeom>
        </p:spPr>
        <p:txBody>
          <a:bodyPr wrap="square">
            <a:spAutoFit/>
          </a:bodyPr>
          <a:lstStyle/>
          <a:p>
            <a:r>
              <a:rPr lang="en-GB" dirty="0" smtClean="0">
                <a:solidFill>
                  <a:srgbClr val="575757"/>
                </a:solidFill>
                <a:latin typeface="Arial" panose="020B0604020202020204" pitchFamily="34" charset="0"/>
              </a:rPr>
              <a:t>“They </a:t>
            </a:r>
            <a:r>
              <a:rPr lang="en-GB" dirty="0">
                <a:solidFill>
                  <a:srgbClr val="575757"/>
                </a:solidFill>
                <a:latin typeface="Arial" panose="020B0604020202020204" pitchFamily="34" charset="0"/>
              </a:rPr>
              <a:t>were pioneers, frontiersmen, these Scotch-Irish: their general equipment consisted of a rifle, the Bible, and the Psalms of David." </a:t>
            </a:r>
            <a:r>
              <a:rPr lang="en-GB" dirty="0" smtClean="0">
                <a:solidFill>
                  <a:srgbClr val="575757"/>
                </a:solidFill>
                <a:latin typeface="Arial" panose="020B0604020202020204" pitchFamily="34" charset="0"/>
              </a:rPr>
              <a:t>….(Robert Garland. Early 20</a:t>
            </a:r>
            <a:r>
              <a:rPr lang="en-GB" baseline="30000" dirty="0" smtClean="0">
                <a:solidFill>
                  <a:srgbClr val="575757"/>
                </a:solidFill>
                <a:latin typeface="Arial" panose="020B0604020202020204" pitchFamily="34" charset="0"/>
              </a:rPr>
              <a:t>th</a:t>
            </a:r>
            <a:r>
              <a:rPr lang="en-GB" dirty="0" smtClean="0">
                <a:solidFill>
                  <a:srgbClr val="575757"/>
                </a:solidFill>
                <a:latin typeface="Arial" panose="020B0604020202020204" pitchFamily="34" charset="0"/>
              </a:rPr>
              <a:t> century historian and Pennsylvania councilman</a:t>
            </a:r>
            <a:endParaRPr lang="en-GB" dirty="0"/>
          </a:p>
        </p:txBody>
      </p:sp>
    </p:spTree>
    <p:extLst>
      <p:ext uri="{BB962C8B-B14F-4D97-AF65-F5344CB8AC3E}">
        <p14:creationId xmlns:p14="http://schemas.microsoft.com/office/powerpoint/2010/main" val="12450649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214" y="567667"/>
            <a:ext cx="8911687" cy="1280890"/>
          </a:xfrm>
        </p:spPr>
        <p:txBody>
          <a:bodyPr/>
          <a:lstStyle/>
          <a:p>
            <a:pPr algn="ctr"/>
            <a:r>
              <a:rPr lang="en-GB" dirty="0" smtClean="0"/>
              <a:t>Old west pioneer homes</a:t>
            </a:r>
            <a:endParaRPr lang="en-GB" dirty="0"/>
          </a:p>
        </p:txBody>
      </p:sp>
      <p:pic>
        <p:nvPicPr>
          <p:cNvPr id="16386" name="Picture 2" descr="old west pictures log cabins image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13" y="1332088"/>
            <a:ext cx="9437510" cy="5345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85689" y="248355"/>
            <a:ext cx="982133" cy="369332"/>
          </a:xfrm>
          <a:prstGeom prst="rect">
            <a:avLst/>
          </a:prstGeom>
          <a:noFill/>
        </p:spPr>
        <p:txBody>
          <a:bodyPr wrap="square" rtlCol="0">
            <a:spAutoFit/>
          </a:bodyPr>
          <a:lstStyle/>
          <a:p>
            <a:r>
              <a:rPr lang="en-GB" dirty="0" smtClean="0"/>
              <a:t>29</a:t>
            </a:r>
            <a:endParaRPr lang="en-GB" dirty="0"/>
          </a:p>
        </p:txBody>
      </p:sp>
    </p:spTree>
    <p:extLst>
      <p:ext uri="{BB962C8B-B14F-4D97-AF65-F5344CB8AC3E}">
        <p14:creationId xmlns:p14="http://schemas.microsoft.com/office/powerpoint/2010/main" val="21888869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825" y="3062510"/>
            <a:ext cx="8911687" cy="1280890"/>
          </a:xfrm>
        </p:spPr>
        <p:txBody>
          <a:bodyPr/>
          <a:lstStyle/>
          <a:p>
            <a:pPr algn="ctr"/>
            <a:r>
              <a:rPr lang="en-GB" dirty="0" smtClean="0"/>
              <a:t>Intermission</a:t>
            </a:r>
            <a:endParaRPr lang="en-GB" dirty="0"/>
          </a:p>
        </p:txBody>
      </p:sp>
      <p:sp>
        <p:nvSpPr>
          <p:cNvPr id="4" name="TextBox 3"/>
          <p:cNvSpPr txBox="1"/>
          <p:nvPr/>
        </p:nvSpPr>
        <p:spPr>
          <a:xfrm>
            <a:off x="11085689" y="248355"/>
            <a:ext cx="982133" cy="369332"/>
          </a:xfrm>
          <a:prstGeom prst="rect">
            <a:avLst/>
          </a:prstGeom>
          <a:noFill/>
        </p:spPr>
        <p:txBody>
          <a:bodyPr wrap="square" rtlCol="0">
            <a:spAutoFit/>
          </a:bodyPr>
          <a:lstStyle/>
          <a:p>
            <a:r>
              <a:rPr lang="en-GB" dirty="0" smtClean="0"/>
              <a:t>30</a:t>
            </a:r>
            <a:endParaRPr lang="en-GB" dirty="0"/>
          </a:p>
        </p:txBody>
      </p:sp>
    </p:spTree>
    <p:extLst>
      <p:ext uri="{BB962C8B-B14F-4D97-AF65-F5344CB8AC3E}">
        <p14:creationId xmlns:p14="http://schemas.microsoft.com/office/powerpoint/2010/main" val="35490807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560" y="319310"/>
            <a:ext cx="8911687" cy="1280890"/>
          </a:xfrm>
        </p:spPr>
        <p:txBody>
          <a:bodyPr/>
          <a:lstStyle/>
          <a:p>
            <a:r>
              <a:rPr lang="en-GB" dirty="0" smtClean="0"/>
              <a:t>The Georgia Experiment</a:t>
            </a:r>
            <a:endParaRPr lang="en-GB" dirty="0"/>
          </a:p>
        </p:txBody>
      </p:sp>
      <p:pic>
        <p:nvPicPr>
          <p:cNvPr id="5122" name="Picture 2" descr="https://i0.wp.com/www.colonialra.com/wp-content/uploads/2016/04/Let-there-be-georgia.jpg?fit=918%2C487&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51" y="1332089"/>
            <a:ext cx="6388661" cy="5212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86117" y="4930589"/>
            <a:ext cx="2868706" cy="830997"/>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SPANISH</a:t>
            </a:r>
            <a:endParaRPr lang="en-GB" sz="4800" dirty="0">
              <a:latin typeface="Arial" panose="020B0604020202020204" pitchFamily="34" charset="0"/>
              <a:cs typeface="Arial" panose="020B0604020202020204" pitchFamily="34" charset="0"/>
            </a:endParaRPr>
          </a:p>
        </p:txBody>
      </p:sp>
      <p:sp>
        <p:nvSpPr>
          <p:cNvPr id="6" name="TextBox 5"/>
          <p:cNvSpPr txBox="1"/>
          <p:nvPr/>
        </p:nvSpPr>
        <p:spPr>
          <a:xfrm>
            <a:off x="2062878" y="1629253"/>
            <a:ext cx="2868706" cy="1569660"/>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BRITISH</a:t>
            </a:r>
          </a:p>
          <a:p>
            <a:endParaRPr lang="en-GB" sz="4800" dirty="0">
              <a:latin typeface="Arial" panose="020B0604020202020204" pitchFamily="34" charset="0"/>
              <a:cs typeface="Arial" panose="020B0604020202020204" pitchFamily="34" charset="0"/>
            </a:endParaRPr>
          </a:p>
        </p:txBody>
      </p:sp>
      <p:sp>
        <p:nvSpPr>
          <p:cNvPr id="5" name="TextBox 4"/>
          <p:cNvSpPr txBox="1"/>
          <p:nvPr/>
        </p:nvSpPr>
        <p:spPr>
          <a:xfrm>
            <a:off x="6799897" y="2310903"/>
            <a:ext cx="4604146" cy="1077218"/>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George 2</a:t>
            </a:r>
            <a:r>
              <a:rPr lang="en-GB" sz="3200" baseline="30000" dirty="0" smtClean="0">
                <a:latin typeface="Arial" panose="020B0604020202020204" pitchFamily="34" charset="0"/>
                <a:cs typeface="Arial" panose="020B0604020202020204" pitchFamily="34" charset="0"/>
              </a:rPr>
              <a:t>nd</a:t>
            </a:r>
            <a:r>
              <a:rPr lang="en-GB" sz="3200" dirty="0" smtClean="0">
                <a:latin typeface="Arial" panose="020B0604020202020204" pitchFamily="34" charset="0"/>
                <a:cs typeface="Arial" panose="020B0604020202020204" pitchFamily="34" charset="0"/>
              </a:rPr>
              <a:t> wants new</a:t>
            </a:r>
          </a:p>
          <a:p>
            <a:r>
              <a:rPr lang="en-GB" sz="3200" dirty="0" smtClean="0">
                <a:latin typeface="Arial" panose="020B0604020202020204" pitchFamily="34" charset="0"/>
                <a:cs typeface="Arial" panose="020B0604020202020204" pitchFamily="34" charset="0"/>
              </a:rPr>
              <a:t> colony to block Spanish</a:t>
            </a:r>
            <a:endParaRPr lang="en-GB" sz="3200" dirty="0">
              <a:latin typeface="Arial" panose="020B0604020202020204" pitchFamily="34" charset="0"/>
              <a:cs typeface="Arial" panose="020B0604020202020204" pitchFamily="34" charset="0"/>
            </a:endParaRPr>
          </a:p>
        </p:txBody>
      </p:sp>
      <p:sp>
        <p:nvSpPr>
          <p:cNvPr id="8" name="TextBox 7"/>
          <p:cNvSpPr txBox="1"/>
          <p:nvPr/>
        </p:nvSpPr>
        <p:spPr>
          <a:xfrm>
            <a:off x="6818895" y="4341428"/>
            <a:ext cx="5181194" cy="2062103"/>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1732, 22 ‘enlightened’ Trustees secure charter to create  ‘model ‘colony </a:t>
            </a:r>
          </a:p>
          <a:p>
            <a:r>
              <a:rPr lang="en-GB" sz="3200" dirty="0" smtClean="0">
                <a:latin typeface="Arial" panose="020B0604020202020204" pitchFamily="34" charset="0"/>
                <a:cs typeface="Arial" panose="020B0604020202020204" pitchFamily="34" charset="0"/>
              </a:rPr>
              <a:t> </a:t>
            </a:r>
            <a:endParaRPr lang="en-GB" sz="3200" dirty="0">
              <a:latin typeface="Arial" panose="020B0604020202020204" pitchFamily="34" charset="0"/>
              <a:cs typeface="Arial" panose="020B0604020202020204" pitchFamily="34" charset="0"/>
            </a:endParaRPr>
          </a:p>
        </p:txBody>
      </p:sp>
      <p:sp>
        <p:nvSpPr>
          <p:cNvPr id="9" name="TextBox 8"/>
          <p:cNvSpPr txBox="1"/>
          <p:nvPr/>
        </p:nvSpPr>
        <p:spPr>
          <a:xfrm>
            <a:off x="7727577" y="4769223"/>
            <a:ext cx="184731" cy="369332"/>
          </a:xfrm>
          <a:prstGeom prst="rect">
            <a:avLst/>
          </a:prstGeom>
          <a:noFill/>
        </p:spPr>
        <p:txBody>
          <a:bodyPr wrap="none" rtlCol="0">
            <a:spAutoFit/>
          </a:bodyPr>
          <a:lstStyle/>
          <a:p>
            <a:endParaRPr lang="en-GB" dirty="0"/>
          </a:p>
        </p:txBody>
      </p:sp>
      <p:sp>
        <p:nvSpPr>
          <p:cNvPr id="7" name="TextBox 6"/>
          <p:cNvSpPr txBox="1"/>
          <p:nvPr/>
        </p:nvSpPr>
        <p:spPr>
          <a:xfrm>
            <a:off x="1147483" y="3639669"/>
            <a:ext cx="3183885"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Yakimah Indians</a:t>
            </a:r>
            <a:endParaRPr lang="en-GB" sz="3200" dirty="0">
              <a:latin typeface="Arial" panose="020B0604020202020204" pitchFamily="34" charset="0"/>
              <a:cs typeface="Arial" panose="020B0604020202020204" pitchFamily="34" charset="0"/>
            </a:endParaRPr>
          </a:p>
        </p:txBody>
      </p:sp>
      <p:sp>
        <p:nvSpPr>
          <p:cNvPr id="11" name="TextBox 10"/>
          <p:cNvSpPr txBox="1"/>
          <p:nvPr/>
        </p:nvSpPr>
        <p:spPr>
          <a:xfrm>
            <a:off x="11085689" y="248355"/>
            <a:ext cx="982133" cy="369332"/>
          </a:xfrm>
          <a:prstGeom prst="rect">
            <a:avLst/>
          </a:prstGeom>
          <a:noFill/>
        </p:spPr>
        <p:txBody>
          <a:bodyPr wrap="square" rtlCol="0">
            <a:spAutoFit/>
          </a:bodyPr>
          <a:lstStyle/>
          <a:p>
            <a:r>
              <a:rPr lang="en-GB" dirty="0" smtClean="0"/>
              <a:t>31</a:t>
            </a:r>
            <a:endParaRPr lang="en-GB" dirty="0"/>
          </a:p>
        </p:txBody>
      </p:sp>
    </p:spTree>
    <p:extLst>
      <p:ext uri="{BB962C8B-B14F-4D97-AF65-F5344CB8AC3E}">
        <p14:creationId xmlns:p14="http://schemas.microsoft.com/office/powerpoint/2010/main" val="12251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089" y="231279"/>
            <a:ext cx="8911687" cy="1280890"/>
          </a:xfrm>
        </p:spPr>
        <p:txBody>
          <a:bodyPr/>
          <a:lstStyle/>
          <a:p>
            <a:pPr algn="ctr"/>
            <a:r>
              <a:rPr lang="en-GB" dirty="0" smtClean="0"/>
              <a:t>James Oglethorpe (1695 -1780)</a:t>
            </a:r>
            <a:endParaRPr lang="en-GB" dirty="0"/>
          </a:p>
        </p:txBody>
      </p:sp>
      <p:sp>
        <p:nvSpPr>
          <p:cNvPr id="4" name="TextBox 3"/>
          <p:cNvSpPr txBox="1"/>
          <p:nvPr/>
        </p:nvSpPr>
        <p:spPr>
          <a:xfrm>
            <a:off x="5538569" y="1952066"/>
            <a:ext cx="6289414" cy="954107"/>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10</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son wealthy landowner, soldier,</a:t>
            </a:r>
          </a:p>
          <a:p>
            <a:r>
              <a:rPr lang="en-GB" sz="2800" dirty="0" smtClean="0">
                <a:latin typeface="Arial" panose="020B0604020202020204" pitchFamily="34" charset="0"/>
                <a:cs typeface="Arial" panose="020B0604020202020204" pitchFamily="34" charset="0"/>
              </a:rPr>
              <a:t> ‘Enlightened’ thinker …joins Trustees </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5481038" y="3614976"/>
            <a:ext cx="6359433" cy="2246769"/>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Georgia to be a model colony</a:t>
            </a:r>
          </a:p>
          <a:p>
            <a:r>
              <a:rPr lang="en-GB" sz="2800" dirty="0">
                <a:latin typeface="Arial" panose="020B0604020202020204" pitchFamily="34" charset="0"/>
                <a:cs typeface="Arial" panose="020B0604020202020204" pitchFamily="34" charset="0"/>
              </a:rPr>
              <a:t>No </a:t>
            </a:r>
            <a:r>
              <a:rPr lang="en-GB" sz="2800" dirty="0" smtClean="0">
                <a:latin typeface="Arial" panose="020B0604020202020204" pitchFamily="34" charset="0"/>
                <a:cs typeface="Arial" panose="020B0604020202020204" pitchFamily="34" charset="0"/>
              </a:rPr>
              <a:t>slavery, no alcohol, planned </a:t>
            </a:r>
            <a:r>
              <a:rPr lang="en-GB" sz="2800" dirty="0">
                <a:latin typeface="Arial" panose="020B0604020202020204" pitchFamily="34" charset="0"/>
                <a:cs typeface="Arial" panose="020B0604020202020204" pitchFamily="34" charset="0"/>
              </a:rPr>
              <a:t>cities</a:t>
            </a:r>
          </a:p>
          <a:p>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equal sized plots of </a:t>
            </a:r>
            <a:r>
              <a:rPr lang="en-GB" sz="2800" dirty="0" smtClean="0">
                <a:latin typeface="Arial" panose="020B0604020202020204" pitchFamily="34" charset="0"/>
                <a:cs typeface="Arial" panose="020B0604020202020204" pitchFamily="34" charset="0"/>
              </a:rPr>
              <a:t>land, all welcome</a:t>
            </a:r>
          </a:p>
          <a:p>
            <a:r>
              <a:rPr lang="en-GB" sz="2800" dirty="0" smtClean="0">
                <a:latin typeface="Arial" panose="020B0604020202020204" pitchFamily="34" charset="0"/>
                <a:cs typeface="Arial" panose="020B0604020202020204" pitchFamily="34" charset="0"/>
              </a:rPr>
              <a:t>Jews, Catholics, Indians </a:t>
            </a:r>
            <a:r>
              <a:rPr lang="en-GB" sz="2800" dirty="0">
                <a:latin typeface="Arial" panose="020B0604020202020204" pitchFamily="34" charset="0"/>
                <a:cs typeface="Arial" panose="020B0604020202020204" pitchFamily="34" charset="0"/>
              </a:rPr>
              <a:t>to be treated </a:t>
            </a: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as friends and neighbours</a:t>
            </a:r>
            <a:endParaRPr lang="en-GB" sz="2800" dirty="0">
              <a:latin typeface="Arial" panose="020B0604020202020204" pitchFamily="34" charset="0"/>
              <a:cs typeface="Arial" panose="020B0604020202020204" pitchFamily="34" charset="0"/>
            </a:endParaRPr>
          </a:p>
        </p:txBody>
      </p:sp>
      <p:pic>
        <p:nvPicPr>
          <p:cNvPr id="7"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371" y="1453317"/>
            <a:ext cx="4635208" cy="51716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085689" y="248355"/>
            <a:ext cx="982133" cy="369332"/>
          </a:xfrm>
          <a:prstGeom prst="rect">
            <a:avLst/>
          </a:prstGeom>
          <a:noFill/>
        </p:spPr>
        <p:txBody>
          <a:bodyPr wrap="square" rtlCol="0">
            <a:spAutoFit/>
          </a:bodyPr>
          <a:lstStyle/>
          <a:p>
            <a:r>
              <a:rPr lang="en-GB" dirty="0" smtClean="0"/>
              <a:t>32</a:t>
            </a:r>
            <a:endParaRPr lang="en-GB" dirty="0"/>
          </a:p>
        </p:txBody>
      </p:sp>
    </p:spTree>
    <p:extLst>
      <p:ext uri="{BB962C8B-B14F-4D97-AF65-F5344CB8AC3E}">
        <p14:creationId xmlns:p14="http://schemas.microsoft.com/office/powerpoint/2010/main" val="9945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740" y="0"/>
            <a:ext cx="8911687" cy="1280890"/>
          </a:xfrm>
        </p:spPr>
        <p:txBody>
          <a:bodyPr/>
          <a:lstStyle/>
          <a:p>
            <a:r>
              <a:rPr lang="en-GB" dirty="0" smtClean="0"/>
              <a:t>The great (and short lived) experiment</a:t>
            </a:r>
            <a:endParaRPr lang="en-GB" dirty="0"/>
          </a:p>
        </p:txBody>
      </p:sp>
      <p:pic>
        <p:nvPicPr>
          <p:cNvPr id="4098"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039" y="1145717"/>
            <a:ext cx="6571176" cy="41255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431820" y="751268"/>
            <a:ext cx="5756857" cy="4739425"/>
          </a:xfrm>
          <a:prstGeom prst="rect">
            <a:avLst/>
          </a:prstGeom>
        </p:spPr>
      </p:pic>
      <p:sp>
        <p:nvSpPr>
          <p:cNvPr id="6" name="TextBox 5"/>
          <p:cNvSpPr txBox="1"/>
          <p:nvPr/>
        </p:nvSpPr>
        <p:spPr>
          <a:xfrm>
            <a:off x="1201270" y="5819297"/>
            <a:ext cx="10665420" cy="1077218"/>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Oglethorpe returns to England in 1735 to protect estate </a:t>
            </a:r>
          </a:p>
          <a:p>
            <a:r>
              <a:rPr lang="en-GB" sz="3200" dirty="0" smtClean="0">
                <a:latin typeface="Arial" panose="020B0604020202020204" pitchFamily="34" charset="0"/>
                <a:cs typeface="Arial" panose="020B0604020202020204" pitchFamily="34" charset="0"/>
              </a:rPr>
              <a:t>From creditors and introduce Yakimah Indians to Trustees</a:t>
            </a:r>
          </a:p>
        </p:txBody>
      </p:sp>
      <p:sp>
        <p:nvSpPr>
          <p:cNvPr id="7" name="TextBox 6"/>
          <p:cNvSpPr txBox="1"/>
          <p:nvPr/>
        </p:nvSpPr>
        <p:spPr>
          <a:xfrm>
            <a:off x="11209867" y="248356"/>
            <a:ext cx="982133" cy="369332"/>
          </a:xfrm>
          <a:prstGeom prst="rect">
            <a:avLst/>
          </a:prstGeom>
          <a:noFill/>
        </p:spPr>
        <p:txBody>
          <a:bodyPr wrap="square" rtlCol="0">
            <a:spAutoFit/>
          </a:bodyPr>
          <a:lstStyle/>
          <a:p>
            <a:r>
              <a:rPr lang="en-GB" dirty="0" smtClean="0"/>
              <a:t>33</a:t>
            </a:r>
            <a:endParaRPr lang="en-GB" dirty="0"/>
          </a:p>
        </p:txBody>
      </p:sp>
    </p:spTree>
    <p:extLst>
      <p:ext uri="{BB962C8B-B14F-4D97-AF65-F5344CB8AC3E}">
        <p14:creationId xmlns:p14="http://schemas.microsoft.com/office/powerpoint/2010/main" val="33048184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433" y="412236"/>
            <a:ext cx="8911687" cy="1280890"/>
          </a:xfrm>
        </p:spPr>
        <p:txBody>
          <a:bodyPr>
            <a:normAutofit fontScale="90000"/>
          </a:bodyPr>
          <a:lstStyle/>
          <a:p>
            <a:pPr algn="ctr"/>
            <a:r>
              <a:rPr lang="en-GB" dirty="0" smtClean="0"/>
              <a:t>Oglethorpe introduces Chief Tomochichi of Yakimah to trustees in London 1735</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58" y="1520328"/>
            <a:ext cx="11307879" cy="5248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09867" y="248356"/>
            <a:ext cx="982133" cy="369332"/>
          </a:xfrm>
          <a:prstGeom prst="rect">
            <a:avLst/>
          </a:prstGeom>
          <a:noFill/>
        </p:spPr>
        <p:txBody>
          <a:bodyPr wrap="square" rtlCol="0">
            <a:spAutoFit/>
          </a:bodyPr>
          <a:lstStyle/>
          <a:p>
            <a:r>
              <a:rPr lang="en-GB" dirty="0" smtClean="0"/>
              <a:t>34</a:t>
            </a:r>
            <a:endParaRPr lang="en-GB" dirty="0"/>
          </a:p>
        </p:txBody>
      </p:sp>
    </p:spTree>
    <p:extLst>
      <p:ext uri="{BB962C8B-B14F-4D97-AF65-F5344CB8AC3E}">
        <p14:creationId xmlns:p14="http://schemas.microsoft.com/office/powerpoint/2010/main" val="22413590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1768" y="240288"/>
            <a:ext cx="10332854" cy="1280890"/>
          </a:xfrm>
        </p:spPr>
        <p:txBody>
          <a:bodyPr/>
          <a:lstStyle/>
          <a:p>
            <a:r>
              <a:rPr lang="en-GB" dirty="0" smtClean="0"/>
              <a:t>‘Malcontents’ destroy Georgia experiment</a:t>
            </a:r>
            <a:endParaRPr lang="en-GB" dirty="0"/>
          </a:p>
        </p:txBody>
      </p:sp>
      <p:sp>
        <p:nvSpPr>
          <p:cNvPr id="3" name="Content Placeholder 2"/>
          <p:cNvSpPr>
            <a:spLocks noGrp="1"/>
          </p:cNvSpPr>
          <p:nvPr>
            <p:ph idx="1"/>
          </p:nvPr>
        </p:nvSpPr>
        <p:spPr>
          <a:xfrm>
            <a:off x="5716235" y="1105904"/>
            <a:ext cx="6475765" cy="2694915"/>
          </a:xfrm>
        </p:spPr>
        <p:txBody>
          <a:bodyPr>
            <a:noAutofit/>
          </a:bodyPr>
          <a:lstStyle/>
          <a:p>
            <a:pPr marL="0" indent="0">
              <a:buNone/>
            </a:pPr>
            <a:r>
              <a:rPr lang="en-GB" sz="2400" dirty="0" smtClean="0">
                <a:latin typeface="Arial" panose="020B0604020202020204" pitchFamily="34" charset="0"/>
                <a:cs typeface="Arial" panose="020B0604020202020204" pitchFamily="34" charset="0"/>
              </a:rPr>
              <a:t>Self financed Scottish immigrants to Georgia, not beholden to Trustees</a:t>
            </a:r>
          </a:p>
          <a:p>
            <a:endParaRPr lang="en-GB" sz="24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Observe life and prosperity in Carolinas, use of slavery,  exemption of whites from physical work and want the same</a:t>
            </a:r>
          </a:p>
          <a:p>
            <a:endParaRPr lang="en-GB" sz="2400" dirty="0">
              <a:latin typeface="Arial" panose="020B0604020202020204" pitchFamily="34" charset="0"/>
              <a:cs typeface="Arial" panose="020B0604020202020204" pitchFamily="34" charset="0"/>
            </a:endParaRPr>
          </a:p>
          <a:p>
            <a:pPr marL="0" indent="0">
              <a:buNone/>
            </a:pPr>
            <a:endParaRPr lang="en-GB" sz="2400" dirty="0" smtClean="0">
              <a:latin typeface="Arial" panose="020B0604020202020204" pitchFamily="34" charset="0"/>
              <a:cs typeface="Arial" panose="020B0604020202020204" pitchFamily="34" charset="0"/>
            </a:endParaRPr>
          </a:p>
        </p:txBody>
      </p:sp>
      <p:pic>
        <p:nvPicPr>
          <p:cNvPr id="18434" name="Picture 2" descr="Georgia Colonization: Highland Scots/Malcont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38" y="980502"/>
            <a:ext cx="5283200" cy="52330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03066" y="5446773"/>
            <a:ext cx="6197599" cy="461665"/>
          </a:xfrm>
          <a:prstGeom prst="rect">
            <a:avLst/>
          </a:prstGeom>
          <a:noFill/>
        </p:spPr>
        <p:txBody>
          <a:bodyPr wrap="square" rtlCol="0">
            <a:spAutoFit/>
          </a:bodyPr>
          <a:lstStyle/>
          <a:p>
            <a:r>
              <a:rPr lang="en-GB" sz="2400" dirty="0">
                <a:solidFill>
                  <a:schemeClr val="tx1">
                    <a:lumMod val="75000"/>
                    <a:lumOff val="25000"/>
                  </a:schemeClr>
                </a:solidFill>
                <a:latin typeface="Arial" panose="020B0604020202020204" pitchFamily="34" charset="0"/>
                <a:cs typeface="Arial" panose="020B0604020202020204" pitchFamily="34" charset="0"/>
              </a:rPr>
              <a:t>Georgia becomes ‘Royal Colony’ </a:t>
            </a:r>
            <a:r>
              <a:rPr lang="en-GB" sz="2400" dirty="0" smtClean="0">
                <a:solidFill>
                  <a:schemeClr val="tx1">
                    <a:lumMod val="75000"/>
                    <a:lumOff val="25000"/>
                  </a:schemeClr>
                </a:solidFill>
                <a:latin typeface="Arial" panose="020B0604020202020204" pitchFamily="34" charset="0"/>
                <a:cs typeface="Arial" panose="020B0604020202020204" pitchFamily="34" charset="0"/>
              </a:rPr>
              <a:t>1753</a:t>
            </a:r>
            <a:endParaRPr lang="en-GB" dirty="0"/>
          </a:p>
        </p:txBody>
      </p:sp>
      <p:sp>
        <p:nvSpPr>
          <p:cNvPr id="6" name="TextBox 5"/>
          <p:cNvSpPr txBox="1"/>
          <p:nvPr/>
        </p:nvSpPr>
        <p:spPr>
          <a:xfrm>
            <a:off x="11209867" y="248356"/>
            <a:ext cx="982133" cy="369332"/>
          </a:xfrm>
          <a:prstGeom prst="rect">
            <a:avLst/>
          </a:prstGeom>
          <a:noFill/>
        </p:spPr>
        <p:txBody>
          <a:bodyPr wrap="square" rtlCol="0">
            <a:spAutoFit/>
          </a:bodyPr>
          <a:lstStyle/>
          <a:p>
            <a:r>
              <a:rPr lang="en-GB" dirty="0" smtClean="0"/>
              <a:t>35</a:t>
            </a:r>
            <a:endParaRPr lang="en-GB" dirty="0"/>
          </a:p>
        </p:txBody>
      </p:sp>
      <p:sp>
        <p:nvSpPr>
          <p:cNvPr id="5" name="TextBox 4"/>
          <p:cNvSpPr txBox="1"/>
          <p:nvPr/>
        </p:nvSpPr>
        <p:spPr>
          <a:xfrm>
            <a:off x="293239" y="6334780"/>
            <a:ext cx="11427616"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Georgia becomes another ‘Slave State’ …..another ‘might have been</a:t>
            </a:r>
            <a:endParaRPr lang="en-GB" sz="2800" dirty="0">
              <a:latin typeface="Arial" panose="020B0604020202020204" pitchFamily="34" charset="0"/>
              <a:cs typeface="Arial" panose="020B0604020202020204" pitchFamily="34" charset="0"/>
            </a:endParaRPr>
          </a:p>
        </p:txBody>
      </p:sp>
      <p:sp>
        <p:nvSpPr>
          <p:cNvPr id="7" name="TextBox 6"/>
          <p:cNvSpPr txBox="1"/>
          <p:nvPr/>
        </p:nvSpPr>
        <p:spPr>
          <a:xfrm>
            <a:off x="5717755" y="3933022"/>
            <a:ext cx="6474245" cy="1200329"/>
          </a:xfrm>
          <a:prstGeom prst="rect">
            <a:avLst/>
          </a:prstGeom>
          <a:noFill/>
        </p:spPr>
        <p:txBody>
          <a:bodyPr wrap="square" rtlCol="0">
            <a:spAutoFit/>
          </a:bodyPr>
          <a:lstStyle/>
          <a:p>
            <a:pPr defTabSz="457200">
              <a:spcBef>
                <a:spcPts val="1000"/>
              </a:spcBef>
              <a:buClr>
                <a:schemeClr val="accent1"/>
              </a:buClr>
            </a:pPr>
            <a:r>
              <a:rPr lang="en-GB" sz="2400" dirty="0">
                <a:solidFill>
                  <a:schemeClr val="tx1">
                    <a:lumMod val="75000"/>
                    <a:lumOff val="25000"/>
                  </a:schemeClr>
                </a:solidFill>
                <a:latin typeface="Arial" panose="020B0604020202020204" pitchFamily="34" charset="0"/>
                <a:cs typeface="Arial" panose="020B0604020202020204" pitchFamily="34" charset="0"/>
              </a:rPr>
              <a:t>Lobby </a:t>
            </a:r>
            <a:r>
              <a:rPr lang="en-GB" sz="2400" dirty="0" smtClean="0">
                <a:solidFill>
                  <a:schemeClr val="tx1">
                    <a:lumMod val="75000"/>
                    <a:lumOff val="25000"/>
                  </a:schemeClr>
                </a:solidFill>
                <a:latin typeface="Arial" panose="020B0604020202020204" pitchFamily="34" charset="0"/>
                <a:cs typeface="Arial" panose="020B0604020202020204" pitchFamily="34" charset="0"/>
              </a:rPr>
              <a:t>Trustees </a:t>
            </a:r>
            <a:r>
              <a:rPr lang="en-GB" sz="2400" dirty="0">
                <a:solidFill>
                  <a:schemeClr val="tx1">
                    <a:lumMod val="75000"/>
                    <a:lumOff val="25000"/>
                  </a:schemeClr>
                </a:solidFill>
                <a:latin typeface="Arial" panose="020B0604020202020204" pitchFamily="34" charset="0"/>
                <a:cs typeface="Arial" panose="020B0604020202020204" pitchFamily="34" charset="0"/>
              </a:rPr>
              <a:t>to </a:t>
            </a:r>
            <a:r>
              <a:rPr lang="en-GB" sz="2400" dirty="0" smtClean="0">
                <a:solidFill>
                  <a:schemeClr val="tx1">
                    <a:lumMod val="75000"/>
                    <a:lumOff val="25000"/>
                  </a:schemeClr>
                </a:solidFill>
                <a:latin typeface="Arial" panose="020B0604020202020204" pitchFamily="34" charset="0"/>
                <a:cs typeface="Arial" panose="020B0604020202020204" pitchFamily="34" charset="0"/>
              </a:rPr>
              <a:t>Legalise </a:t>
            </a:r>
            <a:r>
              <a:rPr lang="en-GB" sz="2400" dirty="0">
                <a:solidFill>
                  <a:schemeClr val="tx1">
                    <a:lumMod val="75000"/>
                    <a:lumOff val="25000"/>
                  </a:schemeClr>
                </a:solidFill>
                <a:latin typeface="Arial" panose="020B0604020202020204" pitchFamily="34" charset="0"/>
                <a:cs typeface="Arial" panose="020B0604020202020204" pitchFamily="34" charset="0"/>
              </a:rPr>
              <a:t>slavery, sale of alcohol, end land </a:t>
            </a:r>
            <a:r>
              <a:rPr lang="en-GB" sz="2400" dirty="0" smtClean="0">
                <a:solidFill>
                  <a:schemeClr val="tx1">
                    <a:lumMod val="75000"/>
                    <a:lumOff val="25000"/>
                  </a:schemeClr>
                </a:solidFill>
                <a:latin typeface="Arial" panose="020B0604020202020204" pitchFamily="34" charset="0"/>
                <a:cs typeface="Arial" panose="020B0604020202020204" pitchFamily="34" charset="0"/>
              </a:rPr>
              <a:t>restrictions. Oglethorpe &amp; Trustees give up</a:t>
            </a:r>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2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9642" y="3080378"/>
            <a:ext cx="8915400" cy="1703495"/>
          </a:xfrm>
        </p:spPr>
        <p:txBody>
          <a:bodyPr>
            <a:normAutofit/>
          </a:bodyPr>
          <a:lstStyle/>
          <a:p>
            <a:pPr marL="0" indent="0">
              <a:buNone/>
            </a:pPr>
            <a:r>
              <a:rPr lang="en-GB" sz="6000" dirty="0" smtClean="0">
                <a:latin typeface="Arial" panose="020B0604020202020204" pitchFamily="34" charset="0"/>
                <a:cs typeface="Arial" panose="020B0604020202020204" pitchFamily="34" charset="0"/>
              </a:rPr>
              <a:t>Governance and Culture</a:t>
            </a:r>
            <a:endParaRPr lang="en-GB" sz="6000" dirty="0">
              <a:latin typeface="Arial" panose="020B0604020202020204" pitchFamily="34" charset="0"/>
              <a:cs typeface="Arial" panose="020B0604020202020204" pitchFamily="34" charset="0"/>
            </a:endParaRPr>
          </a:p>
        </p:txBody>
      </p:sp>
      <p:sp>
        <p:nvSpPr>
          <p:cNvPr id="4" name="TextBox 3"/>
          <p:cNvSpPr txBox="1"/>
          <p:nvPr/>
        </p:nvSpPr>
        <p:spPr>
          <a:xfrm>
            <a:off x="11209867" y="248356"/>
            <a:ext cx="982133" cy="369332"/>
          </a:xfrm>
          <a:prstGeom prst="rect">
            <a:avLst/>
          </a:prstGeom>
          <a:noFill/>
        </p:spPr>
        <p:txBody>
          <a:bodyPr wrap="square" rtlCol="0">
            <a:spAutoFit/>
          </a:bodyPr>
          <a:lstStyle/>
          <a:p>
            <a:r>
              <a:rPr lang="en-GB" dirty="0" smtClean="0"/>
              <a:t>37</a:t>
            </a:r>
            <a:endParaRPr lang="en-GB" dirty="0"/>
          </a:p>
        </p:txBody>
      </p:sp>
    </p:spTree>
    <p:extLst>
      <p:ext uri="{BB962C8B-B14F-4D97-AF65-F5344CB8AC3E}">
        <p14:creationId xmlns:p14="http://schemas.microsoft.com/office/powerpoint/2010/main" val="1388496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7547" y="82243"/>
            <a:ext cx="8911687" cy="1280890"/>
          </a:xfrm>
        </p:spPr>
        <p:txBody>
          <a:bodyPr/>
          <a:lstStyle/>
          <a:p>
            <a:pPr algn="ctr"/>
            <a:r>
              <a:rPr lang="en-GB" dirty="0" smtClean="0"/>
              <a:t>Mercantilism</a:t>
            </a:r>
            <a:endParaRPr lang="en-GB" dirty="0"/>
          </a:p>
        </p:txBody>
      </p:sp>
      <p:sp>
        <p:nvSpPr>
          <p:cNvPr id="3" name="Content Placeholder 2"/>
          <p:cNvSpPr>
            <a:spLocks noGrp="1"/>
          </p:cNvSpPr>
          <p:nvPr>
            <p:ph idx="1"/>
          </p:nvPr>
        </p:nvSpPr>
        <p:spPr>
          <a:xfrm>
            <a:off x="1433946" y="887794"/>
            <a:ext cx="10995376" cy="1106106"/>
          </a:xfrm>
        </p:spPr>
        <p:txBody>
          <a:bodyPr>
            <a:noAutofit/>
          </a:bodyPr>
          <a:lstStyle/>
          <a:p>
            <a:r>
              <a:rPr lang="en-GB" sz="2800" dirty="0" smtClean="0">
                <a:latin typeface="Arial" panose="020B0604020202020204" pitchFamily="34" charset="0"/>
                <a:cs typeface="Arial" panose="020B0604020202020204" pitchFamily="34" charset="0"/>
              </a:rPr>
              <a:t>Economic theory dominant through 19</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century….still practiced by China…and </a:t>
            </a:r>
            <a:r>
              <a:rPr lang="en-GB" sz="2800" dirty="0" err="1" smtClean="0">
                <a:latin typeface="Arial" panose="020B0604020202020204" pitchFamily="34" charset="0"/>
                <a:cs typeface="Arial" panose="020B0604020202020204" pitchFamily="34" charset="0"/>
              </a:rPr>
              <a:t>nationalists</a:t>
            </a:r>
            <a:r>
              <a:rPr lang="en-GB" sz="2800" dirty="0" err="1" smtClean="0">
                <a:latin typeface="Arial" panose="020B0604020202020204" pitchFamily="34" charset="0"/>
                <a:cs typeface="Arial" panose="020B0604020202020204" pitchFamily="34" charset="0"/>
              </a:rPr>
              <a:t>today</a:t>
            </a:r>
            <a:r>
              <a:rPr lang="en-GB" sz="2800" dirty="0" smtClean="0">
                <a:latin typeface="Arial" panose="020B0604020202020204" pitchFamily="34" charset="0"/>
                <a:cs typeface="Arial" panose="020B0604020202020204" pitchFamily="34" charset="0"/>
              </a:rPr>
              <a:t>..</a:t>
            </a:r>
            <a:r>
              <a:rPr lang="en-GB" sz="2800" dirty="0" smtClean="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Trade = War</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Increase supply of gold by maximising exports and minimising imports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The purpose of colonies is to increase the wealth of the motherland, supply raw materials, buy its goods, use its ships</a:t>
            </a:r>
          </a:p>
          <a:p>
            <a:endParaRPr lang="en-GB" sz="28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pPr marL="0" indent="0">
              <a:buNone/>
            </a:pP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1041398" y="5171182"/>
            <a:ext cx="11480802" cy="1569660"/>
          </a:xfrm>
          <a:prstGeom prst="rect">
            <a:avLst/>
          </a:prstGeom>
          <a:solidFill>
            <a:schemeClr val="bg1"/>
          </a:solidFill>
        </p:spPr>
        <p:txBody>
          <a:bodyPr wrap="square" rtlCol="0">
            <a:spAutoFit/>
          </a:bodyPr>
          <a:lstStyle/>
          <a:p>
            <a:pPr algn="ctr"/>
            <a:r>
              <a:rPr lang="en-GB" sz="3200" dirty="0" smtClean="0">
                <a:latin typeface="Arial" panose="020B0604020202020204" pitchFamily="34" charset="0"/>
                <a:cs typeface="Arial" panose="020B0604020202020204" pitchFamily="34" charset="0"/>
              </a:rPr>
              <a:t>But….</a:t>
            </a:r>
          </a:p>
          <a:p>
            <a:pPr algn="ctr"/>
            <a:r>
              <a:rPr lang="en-GB" sz="3200" dirty="0" smtClean="0">
                <a:latin typeface="Arial" panose="020B0604020202020204" pitchFamily="34" charset="0"/>
                <a:cs typeface="Arial" panose="020B0604020202020204" pitchFamily="34" charset="0"/>
              </a:rPr>
              <a:t>by 1750’s British Americans increasingly see themselves as </a:t>
            </a:r>
          </a:p>
          <a:p>
            <a:pPr algn="ctr"/>
            <a:r>
              <a:rPr lang="en-GB" sz="3200" dirty="0" smtClean="0">
                <a:latin typeface="Arial" panose="020B0604020202020204" pitchFamily="34" charset="0"/>
                <a:cs typeface="Arial" panose="020B0604020202020204" pitchFamily="34" charset="0"/>
              </a:rPr>
              <a:t>‘British’, not colonial peoples</a:t>
            </a:r>
            <a:endParaRPr lang="en-GB" sz="3200" dirty="0">
              <a:latin typeface="Arial" panose="020B0604020202020204" pitchFamily="34" charset="0"/>
              <a:cs typeface="Arial" panose="020B0604020202020204" pitchFamily="34" charset="0"/>
            </a:endParaRPr>
          </a:p>
        </p:txBody>
      </p:sp>
      <p:sp>
        <p:nvSpPr>
          <p:cNvPr id="5" name="TextBox 4"/>
          <p:cNvSpPr txBox="1"/>
          <p:nvPr/>
        </p:nvSpPr>
        <p:spPr>
          <a:xfrm>
            <a:off x="11209867" y="248356"/>
            <a:ext cx="982133" cy="369332"/>
          </a:xfrm>
          <a:prstGeom prst="rect">
            <a:avLst/>
          </a:prstGeom>
          <a:noFill/>
        </p:spPr>
        <p:txBody>
          <a:bodyPr wrap="square" rtlCol="0">
            <a:spAutoFit/>
          </a:bodyPr>
          <a:lstStyle/>
          <a:p>
            <a:r>
              <a:rPr lang="en-GB" dirty="0" smtClean="0"/>
              <a:t>38</a:t>
            </a:r>
            <a:endParaRPr lang="en-GB" dirty="0"/>
          </a:p>
        </p:txBody>
      </p:sp>
    </p:spTree>
    <p:extLst>
      <p:ext uri="{BB962C8B-B14F-4D97-AF65-F5344CB8AC3E}">
        <p14:creationId xmlns:p14="http://schemas.microsoft.com/office/powerpoint/2010/main" val="12335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2893" y="117562"/>
            <a:ext cx="10061892" cy="1001490"/>
          </a:xfrm>
        </p:spPr>
        <p:txBody>
          <a:bodyPr/>
          <a:lstStyle/>
          <a:p>
            <a:pPr algn="ctr"/>
            <a:r>
              <a:rPr lang="en-GB" dirty="0" smtClean="0"/>
              <a:t>North America 1700</a:t>
            </a:r>
            <a:endParaRPr lang="en-GB" dirty="0"/>
          </a:p>
        </p:txBody>
      </p:sp>
      <p:pic>
        <p:nvPicPr>
          <p:cNvPr id="4" name="Picture 2" descr="https://upload.wikimedia.org/wikipedia/commons/thumb/b/b0/Nouvelle-France_map-en.svg/310px-Nouvelle-France_map-en.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6057" y="903514"/>
            <a:ext cx="11538857" cy="5802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18279" y="4280050"/>
            <a:ext cx="2473885" cy="646331"/>
          </a:xfrm>
          <a:prstGeom prst="rect">
            <a:avLst/>
          </a:prstGeom>
          <a:solidFill>
            <a:schemeClr val="bg1"/>
          </a:solidFill>
        </p:spPr>
        <p:txBody>
          <a:bodyPr wrap="square" rtlCol="0">
            <a:spAutoFit/>
          </a:bodyPr>
          <a:lstStyle/>
          <a:p>
            <a:r>
              <a:rPr lang="en-GB" b="1" dirty="0" smtClean="0"/>
              <a:t>250,000 settlers</a:t>
            </a:r>
          </a:p>
          <a:p>
            <a:r>
              <a:rPr lang="en-GB" b="1" dirty="0" smtClean="0"/>
              <a:t>75,000 indigenous</a:t>
            </a:r>
            <a:endParaRPr lang="en-GB" b="1" dirty="0"/>
          </a:p>
        </p:txBody>
      </p:sp>
      <p:sp>
        <p:nvSpPr>
          <p:cNvPr id="5" name="TextBox 4"/>
          <p:cNvSpPr txBox="1"/>
          <p:nvPr/>
        </p:nvSpPr>
        <p:spPr>
          <a:xfrm>
            <a:off x="6328484" y="3826999"/>
            <a:ext cx="1909895" cy="923330"/>
          </a:xfrm>
          <a:prstGeom prst="rect">
            <a:avLst/>
          </a:prstGeom>
          <a:solidFill>
            <a:schemeClr val="bg1"/>
          </a:solidFill>
        </p:spPr>
        <p:txBody>
          <a:bodyPr wrap="square" rtlCol="0">
            <a:spAutoFit/>
          </a:bodyPr>
          <a:lstStyle/>
          <a:p>
            <a:pPr algn="ctr"/>
            <a:r>
              <a:rPr lang="en-GB" b="1" dirty="0" smtClean="0"/>
              <a:t>15,000 settlers</a:t>
            </a:r>
          </a:p>
          <a:p>
            <a:pPr algn="ctr"/>
            <a:r>
              <a:rPr lang="en-GB" b="1" dirty="0" smtClean="0"/>
              <a:t>1,000,000 indigenous</a:t>
            </a:r>
            <a:endParaRPr lang="en-GB" b="1" dirty="0"/>
          </a:p>
        </p:txBody>
      </p:sp>
      <p:sp>
        <p:nvSpPr>
          <p:cNvPr id="7" name="TextBox 6"/>
          <p:cNvSpPr txBox="1"/>
          <p:nvPr/>
        </p:nvSpPr>
        <p:spPr>
          <a:xfrm>
            <a:off x="3345365" y="3061275"/>
            <a:ext cx="1781257" cy="646331"/>
          </a:xfrm>
          <a:prstGeom prst="rect">
            <a:avLst/>
          </a:prstGeom>
          <a:solidFill>
            <a:schemeClr val="bg1"/>
          </a:solidFill>
        </p:spPr>
        <p:txBody>
          <a:bodyPr wrap="none" rtlCol="0">
            <a:spAutoFit/>
          </a:bodyPr>
          <a:lstStyle/>
          <a:p>
            <a:r>
              <a:rPr lang="en-GB" dirty="0" smtClean="0"/>
              <a:t>Indian territory</a:t>
            </a:r>
          </a:p>
          <a:p>
            <a:r>
              <a:rPr lang="en-GB" dirty="0" smtClean="0"/>
              <a:t>&amp;  unexplored</a:t>
            </a:r>
            <a:endParaRPr lang="en-GB" dirty="0"/>
          </a:p>
        </p:txBody>
      </p:sp>
      <p:sp>
        <p:nvSpPr>
          <p:cNvPr id="8" name="TextBox 7"/>
          <p:cNvSpPr txBox="1"/>
          <p:nvPr/>
        </p:nvSpPr>
        <p:spPr>
          <a:xfrm>
            <a:off x="3429805" y="5423887"/>
            <a:ext cx="1998134" cy="923330"/>
          </a:xfrm>
          <a:prstGeom prst="rect">
            <a:avLst/>
          </a:prstGeom>
          <a:solidFill>
            <a:schemeClr val="bg1"/>
          </a:solidFill>
        </p:spPr>
        <p:txBody>
          <a:bodyPr wrap="square" rtlCol="0">
            <a:spAutoFit/>
          </a:bodyPr>
          <a:lstStyle/>
          <a:p>
            <a:pPr algn="ctr"/>
            <a:r>
              <a:rPr lang="en-GB" b="1" i="1" dirty="0" smtClean="0"/>
              <a:t>600,000 setters, 3,000,000 indigenous </a:t>
            </a:r>
            <a:endParaRPr lang="en-GB" b="1" i="1" dirty="0"/>
          </a:p>
        </p:txBody>
      </p:sp>
      <p:sp>
        <p:nvSpPr>
          <p:cNvPr id="6" name="TextBox 5"/>
          <p:cNvSpPr txBox="1"/>
          <p:nvPr/>
        </p:nvSpPr>
        <p:spPr>
          <a:xfrm>
            <a:off x="6237514" y="5976257"/>
            <a:ext cx="4743606" cy="523220"/>
          </a:xfrm>
          <a:prstGeom prst="rect">
            <a:avLst/>
          </a:prstGeom>
          <a:solidFill>
            <a:schemeClr val="bg1"/>
          </a:solidFill>
        </p:spPr>
        <p:txBody>
          <a:bodyPr wrap="none" rtlCol="0">
            <a:spAutoFit/>
          </a:bodyPr>
          <a:lstStyle/>
          <a:p>
            <a:r>
              <a:rPr lang="en-GB" sz="2800" dirty="0" smtClean="0">
                <a:latin typeface="Arial" panose="020B0604020202020204" pitchFamily="34" charset="0"/>
                <a:cs typeface="Arial" panose="020B0604020202020204" pitchFamily="34" charset="0"/>
              </a:rPr>
              <a:t>Spain on track to dominance</a:t>
            </a:r>
            <a:endParaRPr lang="en-GB" sz="2800" dirty="0">
              <a:latin typeface="Arial" panose="020B0604020202020204" pitchFamily="34" charset="0"/>
              <a:cs typeface="Arial" panose="020B0604020202020204" pitchFamily="34" charset="0"/>
            </a:endParaRPr>
          </a:p>
        </p:txBody>
      </p:sp>
      <p:sp>
        <p:nvSpPr>
          <p:cNvPr id="9" name="TextBox 8"/>
          <p:cNvSpPr txBox="1"/>
          <p:nvPr/>
        </p:nvSpPr>
        <p:spPr>
          <a:xfrm>
            <a:off x="11299371" y="296570"/>
            <a:ext cx="332023" cy="369332"/>
          </a:xfrm>
          <a:prstGeom prst="rect">
            <a:avLst/>
          </a:prstGeom>
          <a:noFill/>
        </p:spPr>
        <p:txBody>
          <a:bodyPr wrap="square" rtlCol="0">
            <a:spAutoFit/>
          </a:bodyPr>
          <a:lstStyle/>
          <a:p>
            <a:r>
              <a:rPr lang="en-GB" dirty="0" smtClean="0"/>
              <a:t>2</a:t>
            </a:r>
            <a:endParaRPr lang="en-GB" dirty="0"/>
          </a:p>
        </p:txBody>
      </p:sp>
    </p:spTree>
    <p:extLst>
      <p:ext uri="{BB962C8B-B14F-4D97-AF65-F5344CB8AC3E}">
        <p14:creationId xmlns:p14="http://schemas.microsoft.com/office/powerpoint/2010/main" val="11437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724" y="228999"/>
            <a:ext cx="8911687" cy="1280890"/>
          </a:xfrm>
        </p:spPr>
        <p:txBody>
          <a:bodyPr/>
          <a:lstStyle/>
          <a:p>
            <a:pPr algn="ctr"/>
            <a:r>
              <a:rPr lang="en-GB" dirty="0" smtClean="0"/>
              <a:t>Colonial Governance</a:t>
            </a:r>
            <a:endParaRPr lang="en-GB" dirty="0"/>
          </a:p>
        </p:txBody>
      </p:sp>
      <p:sp>
        <p:nvSpPr>
          <p:cNvPr id="3" name="Content Placeholder 2"/>
          <p:cNvSpPr>
            <a:spLocks noGrp="1"/>
          </p:cNvSpPr>
          <p:nvPr>
            <p:ph idx="1"/>
          </p:nvPr>
        </p:nvSpPr>
        <p:spPr>
          <a:xfrm>
            <a:off x="1230489" y="1027288"/>
            <a:ext cx="10341856" cy="3194756"/>
          </a:xfrm>
        </p:spPr>
        <p:txBody>
          <a:bodyPr>
            <a:noAutofit/>
          </a:bodyPr>
          <a:lstStyle/>
          <a:p>
            <a:pPr marL="0" indent="0">
              <a:buNone/>
            </a:pPr>
            <a:r>
              <a:rPr lang="en-GB" sz="3200" dirty="0" smtClean="0">
                <a:latin typeface="Arial" panose="020B0604020202020204" pitchFamily="34" charset="0"/>
                <a:cs typeface="Arial" panose="020B0604020202020204" pitchFamily="34" charset="0"/>
              </a:rPr>
              <a:t>Three Colonial Types</a:t>
            </a:r>
          </a:p>
          <a:p>
            <a:pPr lvl="1"/>
            <a:r>
              <a:rPr lang="en-GB" sz="2000" dirty="0" smtClean="0">
                <a:latin typeface="Arial" panose="020B0604020202020204" pitchFamily="34" charset="0"/>
                <a:cs typeface="Arial" panose="020B0604020202020204" pitchFamily="34" charset="0"/>
              </a:rPr>
              <a:t>Charter … Shareholders select Governor and Officials…New England, Virginia and Georgia founded as Charter but become ‘Royal’</a:t>
            </a:r>
          </a:p>
          <a:p>
            <a:pPr lvl="1"/>
            <a:r>
              <a:rPr lang="en-GB" sz="2000" dirty="0" smtClean="0">
                <a:latin typeface="Arial" panose="020B0604020202020204" pitchFamily="34" charset="0"/>
                <a:cs typeface="Arial" panose="020B0604020202020204" pitchFamily="34" charset="0"/>
              </a:rPr>
              <a:t>Proprietary…Colony ‘property’ of an Aristocrat: Pennsylvania, Maryland, Connecticut</a:t>
            </a:r>
          </a:p>
          <a:p>
            <a:pPr lvl="1"/>
            <a:r>
              <a:rPr lang="en-GB" sz="2000" dirty="0" smtClean="0">
                <a:latin typeface="Arial" panose="020B0604020202020204" pitchFamily="34" charset="0"/>
                <a:cs typeface="Arial" panose="020B0604020202020204" pitchFamily="34" charset="0"/>
              </a:rPr>
              <a:t>Royal.. King and Parliament select Governor and Council</a:t>
            </a:r>
          </a:p>
          <a:p>
            <a:pPr marL="457200" lvl="1" indent="0">
              <a:buNone/>
            </a:pPr>
            <a:r>
              <a:rPr lang="en-GB" sz="2000" dirty="0" smtClean="0">
                <a:latin typeface="Arial" panose="020B0604020202020204" pitchFamily="34" charset="0"/>
                <a:cs typeface="Arial" panose="020B0604020202020204" pitchFamily="34" charset="0"/>
              </a:rPr>
              <a:t>Most colonies start as ‘Charter or Proprietary but become ‘Royal’ due to politics and insolvency as Britain attempts to impose ‘rational’ government</a:t>
            </a:r>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11209867" y="248356"/>
            <a:ext cx="982133" cy="369332"/>
          </a:xfrm>
          <a:prstGeom prst="rect">
            <a:avLst/>
          </a:prstGeom>
          <a:noFill/>
        </p:spPr>
        <p:txBody>
          <a:bodyPr wrap="square" rtlCol="0">
            <a:spAutoFit/>
          </a:bodyPr>
          <a:lstStyle/>
          <a:p>
            <a:r>
              <a:rPr lang="en-GB" dirty="0" smtClean="0"/>
              <a:t>39</a:t>
            </a:r>
            <a:endParaRPr lang="en-GB" dirty="0"/>
          </a:p>
        </p:txBody>
      </p:sp>
      <p:sp>
        <p:nvSpPr>
          <p:cNvPr id="6" name="TextBox 5"/>
          <p:cNvSpPr txBox="1"/>
          <p:nvPr/>
        </p:nvSpPr>
        <p:spPr>
          <a:xfrm>
            <a:off x="1010354" y="4476044"/>
            <a:ext cx="10944579" cy="2477601"/>
          </a:xfrm>
          <a:prstGeom prst="rect">
            <a:avLst/>
          </a:prstGeom>
          <a:noFill/>
        </p:spPr>
        <p:txBody>
          <a:bodyPr wrap="square" rtlCol="0">
            <a:spAutoFit/>
          </a:bodyPr>
          <a:lstStyle/>
          <a:p>
            <a:pPr defTabSz="457200">
              <a:spcBef>
                <a:spcPts val="1000"/>
              </a:spcBef>
              <a:buClr>
                <a:schemeClr val="accent1"/>
              </a:buClr>
            </a:pPr>
            <a:r>
              <a:rPr lang="en-GB" sz="3200" dirty="0">
                <a:solidFill>
                  <a:schemeClr val="tx1">
                    <a:lumMod val="75000"/>
                    <a:lumOff val="25000"/>
                  </a:schemeClr>
                </a:solidFill>
                <a:latin typeface="Arial" panose="020B0604020202020204" pitchFamily="34" charset="0"/>
                <a:cs typeface="Arial" panose="020B0604020202020204" pitchFamily="34" charset="0"/>
              </a:rPr>
              <a:t>Three centres of power</a:t>
            </a:r>
          </a:p>
          <a:p>
            <a:pPr marL="742950" lvl="1" indent="-285750" defTabSz="457200">
              <a:spcBef>
                <a:spcPts val="1000"/>
              </a:spcBef>
              <a:buClr>
                <a:schemeClr val="accent1"/>
              </a:buClr>
              <a:buFont typeface="Wingdings 3" charset="2"/>
              <a:buChar char=""/>
            </a:pPr>
            <a:r>
              <a:rPr lang="en-GB" sz="2000" dirty="0">
                <a:solidFill>
                  <a:schemeClr val="tx1">
                    <a:lumMod val="75000"/>
                    <a:lumOff val="25000"/>
                  </a:schemeClr>
                </a:solidFill>
                <a:latin typeface="Arial" panose="020B0604020202020204" pitchFamily="34" charset="0"/>
                <a:cs typeface="Arial" panose="020B0604020202020204" pitchFamily="34" charset="0"/>
              </a:rPr>
              <a:t>	</a:t>
            </a:r>
            <a:r>
              <a:rPr lang="en-GB" sz="2000" dirty="0" smtClean="0">
                <a:solidFill>
                  <a:schemeClr val="tx1">
                    <a:lumMod val="75000"/>
                    <a:lumOff val="25000"/>
                  </a:schemeClr>
                </a:solidFill>
                <a:latin typeface="Arial" panose="020B0604020202020204" pitchFamily="34" charset="0"/>
                <a:cs typeface="Arial" panose="020B0604020202020204" pitchFamily="34" charset="0"/>
              </a:rPr>
              <a:t>Parliament and King control Foreign Policy and trade,</a:t>
            </a:r>
          </a:p>
          <a:p>
            <a:pPr marL="742950" lvl="1" indent="-285750" defTabSz="457200">
              <a:spcBef>
                <a:spcPts val="1000"/>
              </a:spcBef>
              <a:buClr>
                <a:schemeClr val="accent1"/>
              </a:buClr>
              <a:buFont typeface="Wingdings 3" charset="2"/>
              <a:buChar char=""/>
            </a:pPr>
            <a:r>
              <a:rPr lang="en-GB" sz="2000" dirty="0" smtClean="0">
                <a:solidFill>
                  <a:schemeClr val="tx1">
                    <a:lumMod val="75000"/>
                    <a:lumOff val="25000"/>
                  </a:schemeClr>
                </a:solidFill>
                <a:latin typeface="Arial" panose="020B0604020202020204" pitchFamily="34" charset="0"/>
                <a:cs typeface="Arial" panose="020B0604020202020204" pitchFamily="34" charset="0"/>
              </a:rPr>
              <a:t>	Governors select “Council’  and ‘Placemen’ to key roles in Government and can veto </a:t>
            </a:r>
          </a:p>
          <a:p>
            <a:pPr marL="742950" lvl="1" indent="-285750" defTabSz="457200">
              <a:spcBef>
                <a:spcPts val="1000"/>
              </a:spcBef>
              <a:buClr>
                <a:schemeClr val="accent1"/>
              </a:buClr>
              <a:buFont typeface="Wingdings 3" charset="2"/>
              <a:buChar char=""/>
            </a:pPr>
            <a:r>
              <a:rPr lang="en-GB" sz="2000" dirty="0" smtClean="0">
                <a:solidFill>
                  <a:schemeClr val="tx1">
                    <a:lumMod val="75000"/>
                    <a:lumOff val="25000"/>
                  </a:schemeClr>
                </a:solidFill>
                <a:latin typeface="Arial" panose="020B0604020202020204" pitchFamily="34" charset="0"/>
                <a:cs typeface="Arial" panose="020B0604020202020204" pitchFamily="34" charset="0"/>
              </a:rPr>
              <a:t> Assemblies voted by property owners and responsible for local laws and taxes (60% white males vs 15% in England</a:t>
            </a:r>
          </a:p>
          <a:p>
            <a:endParaRPr lang="en-GB" dirty="0"/>
          </a:p>
        </p:txBody>
      </p:sp>
    </p:spTree>
    <p:extLst>
      <p:ext uri="{BB962C8B-B14F-4D97-AF65-F5344CB8AC3E}">
        <p14:creationId xmlns:p14="http://schemas.microsoft.com/office/powerpoint/2010/main" val="219594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534" y="184943"/>
            <a:ext cx="8911687" cy="832157"/>
          </a:xfrm>
        </p:spPr>
        <p:txBody>
          <a:bodyPr/>
          <a:lstStyle/>
          <a:p>
            <a:pPr algn="ctr"/>
            <a:r>
              <a:rPr lang="en-GB" dirty="0" smtClean="0"/>
              <a:t>Royal Colony</a:t>
            </a:r>
            <a:endParaRPr lang="en-GB" dirty="0"/>
          </a:p>
        </p:txBody>
      </p:sp>
      <p:pic>
        <p:nvPicPr>
          <p:cNvPr id="4" name="Picture 2" descr="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13" y="971365"/>
            <a:ext cx="11153422" cy="51964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53" y="1818612"/>
            <a:ext cx="2637260" cy="707886"/>
          </a:xfrm>
          <a:prstGeom prst="rect">
            <a:avLst/>
          </a:prstGeom>
          <a:solidFill>
            <a:schemeClr val="bg1">
              <a:lumMod val="85000"/>
            </a:schemeClr>
          </a:solidFill>
        </p:spPr>
        <p:txBody>
          <a:bodyPr wrap="none" rtlCol="0">
            <a:spAutoFit/>
          </a:bodyPr>
          <a:lstStyle/>
          <a:p>
            <a:r>
              <a:rPr lang="en-GB" sz="4000" dirty="0" smtClean="0">
                <a:latin typeface="Arial" panose="020B0604020202020204" pitchFamily="34" charset="0"/>
                <a:cs typeface="Arial" panose="020B0604020202020204" pitchFamily="34" charset="0"/>
              </a:rPr>
              <a:t>Parliament</a:t>
            </a:r>
            <a:endParaRPr lang="en-GB" sz="4000" dirty="0">
              <a:latin typeface="Arial" panose="020B0604020202020204" pitchFamily="34" charset="0"/>
              <a:cs typeface="Arial" panose="020B0604020202020204" pitchFamily="34" charset="0"/>
            </a:endParaRPr>
          </a:p>
        </p:txBody>
      </p:sp>
      <p:sp>
        <p:nvSpPr>
          <p:cNvPr id="5" name="Left-Right Arrow 4"/>
          <p:cNvSpPr/>
          <p:nvPr/>
        </p:nvSpPr>
        <p:spPr>
          <a:xfrm>
            <a:off x="3228622" y="1873956"/>
            <a:ext cx="1140178" cy="5983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11209867" y="248356"/>
            <a:ext cx="982133" cy="369332"/>
          </a:xfrm>
          <a:prstGeom prst="rect">
            <a:avLst/>
          </a:prstGeom>
          <a:noFill/>
        </p:spPr>
        <p:txBody>
          <a:bodyPr wrap="square" rtlCol="0">
            <a:spAutoFit/>
          </a:bodyPr>
          <a:lstStyle/>
          <a:p>
            <a:r>
              <a:rPr lang="en-GB" dirty="0" smtClean="0"/>
              <a:t>40</a:t>
            </a:r>
            <a:endParaRPr lang="en-GB" dirty="0"/>
          </a:p>
        </p:txBody>
      </p:sp>
      <p:sp>
        <p:nvSpPr>
          <p:cNvPr id="7" name="TextBox 6"/>
          <p:cNvSpPr txBox="1"/>
          <p:nvPr/>
        </p:nvSpPr>
        <p:spPr>
          <a:xfrm>
            <a:off x="1796419" y="6319217"/>
            <a:ext cx="8898675" cy="461665"/>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Parliament claims to represent British Americans ‘virtually’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96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229" y="79825"/>
            <a:ext cx="9512526" cy="1280890"/>
          </a:xfrm>
        </p:spPr>
        <p:txBody>
          <a:bodyPr/>
          <a:lstStyle/>
          <a:p>
            <a:r>
              <a:rPr lang="en-GB" dirty="0" smtClean="0"/>
              <a:t>Increase in ‘Royal Colonies’</a:t>
            </a:r>
            <a:endParaRPr lang="en-GB" dirty="0"/>
          </a:p>
        </p:txBody>
      </p:sp>
      <p:pic>
        <p:nvPicPr>
          <p:cNvPr id="1026" name="Picture 2" descr="Types of Colonial Govern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3" y="763815"/>
            <a:ext cx="12112627" cy="506548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09867" y="248356"/>
            <a:ext cx="982133" cy="369332"/>
          </a:xfrm>
          <a:prstGeom prst="rect">
            <a:avLst/>
          </a:prstGeom>
          <a:noFill/>
        </p:spPr>
        <p:txBody>
          <a:bodyPr wrap="square" rtlCol="0">
            <a:spAutoFit/>
          </a:bodyPr>
          <a:lstStyle/>
          <a:p>
            <a:r>
              <a:rPr lang="en-GB" dirty="0" smtClean="0"/>
              <a:t>41</a:t>
            </a:r>
            <a:endParaRPr lang="en-GB" dirty="0"/>
          </a:p>
        </p:txBody>
      </p:sp>
      <p:sp>
        <p:nvSpPr>
          <p:cNvPr id="3" name="TextBox 2"/>
          <p:cNvSpPr txBox="1"/>
          <p:nvPr/>
        </p:nvSpPr>
        <p:spPr>
          <a:xfrm>
            <a:off x="1542402" y="6130730"/>
            <a:ext cx="9062930" cy="461665"/>
          </a:xfrm>
          <a:prstGeom prst="rect">
            <a:avLst/>
          </a:prstGeom>
          <a:solidFill>
            <a:schemeClr val="bg1"/>
          </a:solidFill>
        </p:spPr>
        <p:txBody>
          <a:bodyPr wrap="none" rtlCol="0">
            <a:spAutoFit/>
          </a:bodyPr>
          <a:lstStyle/>
          <a:p>
            <a:r>
              <a:rPr lang="en-GB" sz="2400" dirty="0" smtClean="0">
                <a:solidFill>
                  <a:schemeClr val="tx1">
                    <a:lumMod val="75000"/>
                    <a:lumOff val="25000"/>
                  </a:schemeClr>
                </a:solidFill>
                <a:latin typeface="Arial" panose="020B0604020202020204" pitchFamily="34" charset="0"/>
                <a:cs typeface="Arial" panose="020B0604020202020204" pitchFamily="34" charset="0"/>
              </a:rPr>
              <a:t>Others go bankrupt or seen as disloyal not sufficiently ‘mercantile’</a:t>
            </a:r>
            <a:endParaRPr lang="en-GB"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7517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32" y="78831"/>
            <a:ext cx="11332683" cy="1280890"/>
          </a:xfrm>
        </p:spPr>
        <p:txBody>
          <a:bodyPr/>
          <a:lstStyle/>
          <a:p>
            <a:pPr algn="ctr"/>
            <a:r>
              <a:rPr lang="en-GB" dirty="0" smtClean="0"/>
              <a:t>About the ‘Enlightenment’</a:t>
            </a:r>
            <a:endParaRPr lang="en-GB" dirty="0"/>
          </a:p>
        </p:txBody>
      </p:sp>
      <p:sp>
        <p:nvSpPr>
          <p:cNvPr id="3" name="Content Placeholder 2"/>
          <p:cNvSpPr>
            <a:spLocks noGrp="1"/>
          </p:cNvSpPr>
          <p:nvPr>
            <p:ph idx="1"/>
          </p:nvPr>
        </p:nvSpPr>
        <p:spPr>
          <a:xfrm>
            <a:off x="1076160" y="1030909"/>
            <a:ext cx="11441151" cy="5506661"/>
          </a:xfrm>
        </p:spPr>
        <p:txBody>
          <a:bodyPr>
            <a:normAutofit fontScale="92500" lnSpcReduction="10000"/>
          </a:bodyPr>
          <a:lstStyle/>
          <a:p>
            <a:pPr marL="342900" lvl="1" indent="-342900"/>
            <a:r>
              <a:rPr lang="en-GB" sz="2800" dirty="0" smtClean="0"/>
              <a:t>Intellectual movement from Reformation to French Revolution</a:t>
            </a:r>
          </a:p>
          <a:p>
            <a:pPr marL="742950" lvl="2" indent="-342900"/>
            <a:r>
              <a:rPr lang="en-GB" sz="2600" dirty="0" smtClean="0"/>
              <a:t>Rationalism…logic over belief</a:t>
            </a:r>
          </a:p>
          <a:p>
            <a:pPr marL="742950" lvl="2" indent="-342900"/>
            <a:r>
              <a:rPr lang="en-GB" sz="2600" dirty="0" smtClean="0"/>
              <a:t>Progressivism…humans can make world better, contract government and people.</a:t>
            </a:r>
          </a:p>
          <a:p>
            <a:pPr marL="742950" lvl="2" indent="-342900"/>
            <a:r>
              <a:rPr lang="en-GB" sz="2600" dirty="0" smtClean="0"/>
              <a:t>Empiricism…’good’ must be proven</a:t>
            </a:r>
          </a:p>
          <a:p>
            <a:pPr marL="742950" lvl="2" indent="-342900"/>
            <a:r>
              <a:rPr lang="en-GB" sz="2600" dirty="0" smtClean="0"/>
              <a:t>Cosmopolitan….citizens of world, ‘nation’ a construct</a:t>
            </a:r>
          </a:p>
          <a:p>
            <a:pPr marL="742950" lvl="2" indent="-342900"/>
            <a:endParaRPr lang="en-GB" sz="2600" dirty="0"/>
          </a:p>
          <a:p>
            <a:pPr marL="342900" lvl="1" indent="-342900"/>
            <a:r>
              <a:rPr lang="en-GB" sz="2800" dirty="0" smtClean="0"/>
              <a:t>Key thinkers</a:t>
            </a:r>
            <a:endParaRPr lang="en-GB" sz="2800" dirty="0"/>
          </a:p>
          <a:p>
            <a:pPr marL="742950" lvl="2" indent="-342900"/>
            <a:r>
              <a:rPr lang="en-GB" sz="2600" dirty="0" smtClean="0"/>
              <a:t>Francis Bacon (1561-1626) ..empirical thinking</a:t>
            </a:r>
          </a:p>
          <a:p>
            <a:pPr marL="742950" lvl="2" indent="-342900"/>
            <a:r>
              <a:rPr lang="en-GB" sz="2600" dirty="0" smtClean="0"/>
              <a:t>Baruch Spinoza (1632 -1677) …deism, God remote, imperfect, incomplete</a:t>
            </a:r>
          </a:p>
          <a:p>
            <a:pPr marL="742950" lvl="2" indent="-342900"/>
            <a:r>
              <a:rPr lang="en-GB" sz="2600" dirty="0" smtClean="0"/>
              <a:t>John Locke (1632-1704), Jacque Rousseau (1712-1778)..rights of man</a:t>
            </a:r>
            <a:endParaRPr lang="en-GB" sz="2600" dirty="0"/>
          </a:p>
          <a:p>
            <a:pPr marL="742950" lvl="2" indent="-342900"/>
            <a:endParaRPr lang="en-GB" sz="2600" dirty="0" smtClean="0"/>
          </a:p>
          <a:p>
            <a:pPr marL="400050" lvl="2" indent="0">
              <a:buNone/>
            </a:pPr>
            <a:endParaRPr lang="en-GB" sz="2600" dirty="0"/>
          </a:p>
          <a:p>
            <a:pPr lvl="1"/>
            <a:endParaRPr lang="en-GB" sz="2800" dirty="0"/>
          </a:p>
          <a:p>
            <a:pPr lvl="1"/>
            <a:endParaRPr lang="en-GB" sz="2800" dirty="0"/>
          </a:p>
          <a:p>
            <a:pPr lvl="1"/>
            <a:endParaRPr lang="en-GB" sz="2800" dirty="0" smtClean="0"/>
          </a:p>
          <a:p>
            <a:pPr lvl="1"/>
            <a:endParaRPr lang="en-GB" sz="2800" dirty="0" smtClean="0"/>
          </a:p>
          <a:p>
            <a:pPr marL="457200" lvl="1" indent="0">
              <a:buNone/>
            </a:pPr>
            <a:endParaRPr lang="en-GB" sz="2800" dirty="0"/>
          </a:p>
          <a:p>
            <a:pPr marL="342900" lvl="1" indent="-342900"/>
            <a:endParaRPr lang="en-GB" sz="2800" dirty="0" smtClean="0"/>
          </a:p>
          <a:p>
            <a:pPr marL="400050" lvl="2" indent="0">
              <a:buNone/>
            </a:pPr>
            <a:endParaRPr lang="en-GB" sz="2600" dirty="0"/>
          </a:p>
          <a:p>
            <a:pPr marL="400050" lvl="2" indent="0">
              <a:buNone/>
            </a:pPr>
            <a:endParaRPr lang="en-GB" sz="2600" dirty="0" smtClean="0"/>
          </a:p>
          <a:p>
            <a:pPr marL="400050" lvl="2" indent="0">
              <a:buNone/>
            </a:pPr>
            <a:endParaRPr lang="en-GB" sz="2600" dirty="0"/>
          </a:p>
          <a:p>
            <a:pPr lvl="1"/>
            <a:endParaRPr lang="en-GB" sz="2800" dirty="0" smtClean="0"/>
          </a:p>
          <a:p>
            <a:pPr lvl="1"/>
            <a:endParaRPr lang="en-GB" sz="2800" dirty="0"/>
          </a:p>
          <a:p>
            <a:pPr marL="457200" lvl="1" indent="0">
              <a:buNone/>
            </a:pPr>
            <a:endParaRPr lang="en-GB" sz="2800" dirty="0" smtClean="0"/>
          </a:p>
          <a:p>
            <a:pPr marL="457200" lvl="1" indent="0">
              <a:buNone/>
            </a:pPr>
            <a:endParaRPr lang="en-GB" sz="2800" dirty="0"/>
          </a:p>
        </p:txBody>
      </p:sp>
      <p:sp>
        <p:nvSpPr>
          <p:cNvPr id="4" name="TextBox 3"/>
          <p:cNvSpPr txBox="1"/>
          <p:nvPr/>
        </p:nvSpPr>
        <p:spPr>
          <a:xfrm>
            <a:off x="11209867" y="248356"/>
            <a:ext cx="982133" cy="369332"/>
          </a:xfrm>
          <a:prstGeom prst="rect">
            <a:avLst/>
          </a:prstGeom>
          <a:noFill/>
        </p:spPr>
        <p:txBody>
          <a:bodyPr wrap="square" rtlCol="0">
            <a:spAutoFit/>
          </a:bodyPr>
          <a:lstStyle/>
          <a:p>
            <a:r>
              <a:rPr lang="en-GB" dirty="0" smtClean="0"/>
              <a:t>42</a:t>
            </a:r>
            <a:endParaRPr lang="en-GB" dirty="0"/>
          </a:p>
        </p:txBody>
      </p:sp>
    </p:spTree>
    <p:extLst>
      <p:ext uri="{BB962C8B-B14F-4D97-AF65-F5344CB8AC3E}">
        <p14:creationId xmlns:p14="http://schemas.microsoft.com/office/powerpoint/2010/main" val="27895394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959" y="122826"/>
            <a:ext cx="8911687" cy="1280890"/>
          </a:xfrm>
        </p:spPr>
        <p:txBody>
          <a:bodyPr/>
          <a:lstStyle/>
          <a:p>
            <a:r>
              <a:rPr lang="en-GB" dirty="0" smtClean="0"/>
              <a:t>Enlightenment and British America</a:t>
            </a:r>
            <a:endParaRPr lang="en-GB" dirty="0"/>
          </a:p>
        </p:txBody>
      </p:sp>
      <p:sp>
        <p:nvSpPr>
          <p:cNvPr id="3" name="Content Placeholder 2"/>
          <p:cNvSpPr>
            <a:spLocks noGrp="1"/>
          </p:cNvSpPr>
          <p:nvPr>
            <p:ph idx="1"/>
          </p:nvPr>
        </p:nvSpPr>
        <p:spPr>
          <a:xfrm>
            <a:off x="870333" y="1189820"/>
            <a:ext cx="10931735" cy="4013551"/>
          </a:xfrm>
        </p:spPr>
        <p:txBody>
          <a:bodyPr>
            <a:normAutofit/>
          </a:bodyPr>
          <a:lstStyle/>
          <a:p>
            <a:pPr marL="457200" lvl="1" indent="0">
              <a:buNone/>
            </a:pPr>
            <a:r>
              <a:rPr lang="en-GB" sz="3200" dirty="0" smtClean="0">
                <a:latin typeface="Arial" panose="020B0604020202020204" pitchFamily="34" charset="0"/>
                <a:cs typeface="Arial" panose="020B0604020202020204" pitchFamily="34" charset="0"/>
              </a:rPr>
              <a:t>British America fertile ground for Enlightenment thinking</a:t>
            </a:r>
          </a:p>
          <a:p>
            <a:pPr lvl="2"/>
            <a:r>
              <a:rPr lang="en-GB" sz="2400" dirty="0" smtClean="0">
                <a:latin typeface="Arial" panose="020B0604020202020204" pitchFamily="34" charset="0"/>
                <a:cs typeface="Arial" panose="020B0604020202020204" pitchFamily="34" charset="0"/>
              </a:rPr>
              <a:t>High literacy rates in New England states and new cities of New York, Boston, Philadelphia</a:t>
            </a:r>
          </a:p>
          <a:p>
            <a:pPr lvl="2"/>
            <a:r>
              <a:rPr lang="en-GB" sz="2400" dirty="0" smtClean="0">
                <a:latin typeface="Arial" panose="020B0604020202020204" pitchFamily="34" charset="0"/>
                <a:cs typeface="Arial" panose="020B0604020202020204" pitchFamily="34" charset="0"/>
              </a:rPr>
              <a:t>High participation in civil life, newspapers and coffee shop culture</a:t>
            </a:r>
          </a:p>
          <a:p>
            <a:pPr lvl="2"/>
            <a:r>
              <a:rPr lang="en-GB" sz="2400" dirty="0" smtClean="0">
                <a:latin typeface="Arial" panose="020B0604020202020204" pitchFamily="34" charset="0"/>
                <a:cs typeface="Arial" panose="020B0604020202020204" pitchFamily="34" charset="0"/>
              </a:rPr>
              <a:t>New universities (Hartford, Princeton Yale, University of Pennsylvania etc) </a:t>
            </a:r>
          </a:p>
          <a:p>
            <a:pPr lvl="2"/>
            <a:r>
              <a:rPr lang="en-GB" sz="2400" dirty="0" smtClean="0">
                <a:latin typeface="Arial" panose="020B0604020202020204" pitchFamily="34" charset="0"/>
                <a:cs typeface="Arial" panose="020B0604020202020204" pitchFamily="34" charset="0"/>
              </a:rPr>
              <a:t>Central to Free Mason and “Deist” thought 21/56 signers to Declaration of Independence were Masons….pyramid and eye on $1 bill</a:t>
            </a:r>
          </a:p>
          <a:p>
            <a:pPr lvl="2"/>
            <a:endParaRPr lang="en-GB" sz="2400" dirty="0" smtClean="0">
              <a:latin typeface="Arial" panose="020B0604020202020204" pitchFamily="34" charset="0"/>
              <a:cs typeface="Arial" panose="020B0604020202020204" pitchFamily="34" charset="0"/>
            </a:endParaRPr>
          </a:p>
          <a:p>
            <a:pPr marL="742950" lvl="2" indent="-342900"/>
            <a:endParaRPr lang="en-GB" sz="2600" dirty="0">
              <a:latin typeface="Arial" panose="020B0604020202020204" pitchFamily="34" charset="0"/>
              <a:cs typeface="Arial" panose="020B0604020202020204" pitchFamily="34" charset="0"/>
            </a:endParaRPr>
          </a:p>
        </p:txBody>
      </p:sp>
      <p:sp>
        <p:nvSpPr>
          <p:cNvPr id="4" name="TextBox 3"/>
          <p:cNvSpPr txBox="1"/>
          <p:nvPr/>
        </p:nvSpPr>
        <p:spPr>
          <a:xfrm>
            <a:off x="457935" y="5308858"/>
            <a:ext cx="11646979" cy="1549142"/>
          </a:xfrm>
          <a:prstGeom prst="rect">
            <a:avLst/>
          </a:prstGeom>
          <a:solidFill>
            <a:schemeClr val="bg1"/>
          </a:solidFill>
        </p:spPr>
        <p:txBody>
          <a:bodyPr wrap="square" rtlCol="0">
            <a:spAutoFit/>
          </a:bodyPr>
          <a:lstStyle/>
          <a:p>
            <a:pPr lvl="1" defTabSz="457200">
              <a:spcBef>
                <a:spcPts val="1000"/>
              </a:spcBef>
              <a:buClr>
                <a:schemeClr val="accent1"/>
              </a:buClr>
            </a:pPr>
            <a:r>
              <a:rPr lang="en-GB" sz="2600" dirty="0">
                <a:solidFill>
                  <a:schemeClr val="tx1">
                    <a:lumMod val="75000"/>
                    <a:lumOff val="25000"/>
                  </a:schemeClr>
                </a:solidFill>
                <a:latin typeface="Arial" panose="020B0604020202020204" pitchFamily="34" charset="0"/>
                <a:cs typeface="Arial" panose="020B0604020202020204" pitchFamily="34" charset="0"/>
              </a:rPr>
              <a:t>New generation of ‘British </a:t>
            </a:r>
            <a:r>
              <a:rPr lang="en-GB" sz="2600" dirty="0" smtClean="0">
                <a:solidFill>
                  <a:schemeClr val="tx1">
                    <a:lumMod val="75000"/>
                    <a:lumOff val="25000"/>
                  </a:schemeClr>
                </a:solidFill>
                <a:latin typeface="Arial" panose="020B0604020202020204" pitchFamily="34" charset="0"/>
                <a:cs typeface="Arial" panose="020B0604020202020204" pitchFamily="34" charset="0"/>
              </a:rPr>
              <a:t>American’ intellectuals emerges during 1750’s</a:t>
            </a:r>
          </a:p>
          <a:p>
            <a:pPr lvl="1" defTabSz="457200">
              <a:spcBef>
                <a:spcPts val="1000"/>
              </a:spcBef>
              <a:buClr>
                <a:schemeClr val="accent1"/>
              </a:buClr>
            </a:pPr>
            <a:r>
              <a:rPr lang="en-GB" sz="2600" dirty="0" smtClean="0">
                <a:solidFill>
                  <a:schemeClr val="tx1">
                    <a:lumMod val="75000"/>
                    <a:lumOff val="25000"/>
                  </a:schemeClr>
                </a:solidFill>
                <a:latin typeface="Arial" panose="020B0604020202020204" pitchFamily="34" charset="0"/>
                <a:cs typeface="Arial" panose="020B0604020202020204" pitchFamily="34" charset="0"/>
              </a:rPr>
              <a:t>Loyalty to Government dependent `On </a:t>
            </a:r>
            <a:r>
              <a:rPr lang="en-GB" sz="2600" dirty="0">
                <a:solidFill>
                  <a:schemeClr val="tx1">
                    <a:lumMod val="75000"/>
                    <a:lumOff val="25000"/>
                  </a:schemeClr>
                </a:solidFill>
                <a:latin typeface="Arial" panose="020B0604020202020204" pitchFamily="34" charset="0"/>
                <a:cs typeface="Arial" panose="020B0604020202020204" pitchFamily="34" charset="0"/>
              </a:rPr>
              <a:t>logic and </a:t>
            </a:r>
            <a:r>
              <a:rPr lang="en-GB" sz="2600" dirty="0" smtClean="0">
                <a:solidFill>
                  <a:schemeClr val="tx1">
                    <a:lumMod val="75000"/>
                    <a:lumOff val="25000"/>
                  </a:schemeClr>
                </a:solidFill>
                <a:latin typeface="Arial" panose="020B0604020202020204" pitchFamily="34" charset="0"/>
                <a:cs typeface="Arial" panose="020B0604020202020204" pitchFamily="34" charset="0"/>
              </a:rPr>
              <a:t>utility’</a:t>
            </a:r>
          </a:p>
          <a:p>
            <a:pPr lvl="1" defTabSz="457200">
              <a:spcBef>
                <a:spcPts val="1000"/>
              </a:spcBef>
              <a:buClr>
                <a:schemeClr val="accent1"/>
              </a:buClr>
            </a:pPr>
            <a:r>
              <a:rPr lang="en-GB" sz="2600" dirty="0" smtClean="0">
                <a:solidFill>
                  <a:schemeClr val="tx1">
                    <a:lumMod val="75000"/>
                    <a:lumOff val="25000"/>
                  </a:schemeClr>
                </a:solidFill>
                <a:latin typeface="Arial" panose="020B0604020202020204" pitchFamily="34" charset="0"/>
                <a:cs typeface="Arial" panose="020B0604020202020204" pitchFamily="34" charset="0"/>
              </a:rPr>
              <a:t>…</a:t>
            </a:r>
            <a:r>
              <a:rPr lang="en-GB" sz="2600" dirty="0">
                <a:solidFill>
                  <a:schemeClr val="tx1">
                    <a:lumMod val="75000"/>
                    <a:lumOff val="25000"/>
                  </a:schemeClr>
                </a:solidFill>
                <a:latin typeface="Arial" panose="020B0604020202020204" pitchFamily="34" charset="0"/>
                <a:cs typeface="Arial" panose="020B0604020202020204" pitchFamily="34" charset="0"/>
              </a:rPr>
              <a:t>not obedience or </a:t>
            </a:r>
            <a:r>
              <a:rPr lang="en-GB" sz="2600" dirty="0" smtClean="0">
                <a:solidFill>
                  <a:schemeClr val="tx1">
                    <a:lumMod val="75000"/>
                    <a:lumOff val="25000"/>
                  </a:schemeClr>
                </a:solidFill>
                <a:latin typeface="Arial" panose="020B0604020202020204" pitchFamily="34" charset="0"/>
                <a:cs typeface="Arial" panose="020B0604020202020204" pitchFamily="34" charset="0"/>
              </a:rPr>
              <a:t>tradition</a:t>
            </a:r>
            <a:endParaRPr lang="en-GB"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TextBox 4"/>
          <p:cNvSpPr txBox="1"/>
          <p:nvPr/>
        </p:nvSpPr>
        <p:spPr>
          <a:xfrm>
            <a:off x="11209867" y="248356"/>
            <a:ext cx="982133" cy="369332"/>
          </a:xfrm>
          <a:prstGeom prst="rect">
            <a:avLst/>
          </a:prstGeom>
          <a:noFill/>
        </p:spPr>
        <p:txBody>
          <a:bodyPr wrap="square" rtlCol="0">
            <a:spAutoFit/>
          </a:bodyPr>
          <a:lstStyle/>
          <a:p>
            <a:r>
              <a:rPr lang="en-GB" dirty="0" smtClean="0"/>
              <a:t>43</a:t>
            </a:r>
            <a:endParaRPr lang="en-GB" dirty="0"/>
          </a:p>
        </p:txBody>
      </p:sp>
    </p:spTree>
    <p:extLst>
      <p:ext uri="{BB962C8B-B14F-4D97-AF65-F5344CB8AC3E}">
        <p14:creationId xmlns:p14="http://schemas.microsoft.com/office/powerpoint/2010/main" val="610512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754" y="307397"/>
            <a:ext cx="8911687" cy="1280890"/>
          </a:xfrm>
        </p:spPr>
        <p:txBody>
          <a:bodyPr/>
          <a:lstStyle/>
          <a:p>
            <a:pPr algn="ctr"/>
            <a:r>
              <a:rPr lang="en-GB" dirty="0" smtClean="0"/>
              <a:t>First Great Awakening (1730-1740)</a:t>
            </a:r>
            <a:endParaRPr lang="en-GB" dirty="0"/>
          </a:p>
        </p:txBody>
      </p:sp>
      <p:sp>
        <p:nvSpPr>
          <p:cNvPr id="3" name="Content Placeholder 2"/>
          <p:cNvSpPr>
            <a:spLocks noGrp="1"/>
          </p:cNvSpPr>
          <p:nvPr>
            <p:ph idx="1"/>
          </p:nvPr>
        </p:nvSpPr>
        <p:spPr>
          <a:xfrm>
            <a:off x="241300" y="1181100"/>
            <a:ext cx="11950699" cy="5384800"/>
          </a:xfrm>
        </p:spPr>
        <p:txBody>
          <a:bodyPr>
            <a:normAutofit lnSpcReduction="10000"/>
          </a:bodyPr>
          <a:lstStyle/>
          <a:p>
            <a:r>
              <a:rPr lang="en-GB" sz="2800" dirty="0" smtClean="0">
                <a:latin typeface="Arial" panose="020B0604020202020204" pitchFamily="34" charset="0"/>
                <a:cs typeface="Arial" panose="020B0604020202020204" pitchFamily="34" charset="0"/>
              </a:rPr>
              <a:t>Church attendance declining in 18</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century British American (and British) society</a:t>
            </a:r>
          </a:p>
          <a:p>
            <a:endParaRPr lang="en-GB" sz="2800" dirty="0">
              <a:latin typeface="Arial" panose="020B0604020202020204" pitchFamily="34" charset="0"/>
              <a:cs typeface="Arial" panose="020B0604020202020204" pitchFamily="34" charset="0"/>
            </a:endParaRPr>
          </a:p>
          <a:p>
            <a:pPr marL="342900" lvl="1" indent="-342900"/>
            <a:r>
              <a:rPr lang="en-GB" sz="2800" dirty="0">
                <a:latin typeface="Arial" panose="020B0604020202020204" pitchFamily="34" charset="0"/>
                <a:cs typeface="Arial" panose="020B0604020202020204" pitchFamily="34" charset="0"/>
              </a:rPr>
              <a:t>North American life…prosperous, agricultural and increasingly materialistic as </a:t>
            </a:r>
            <a:r>
              <a:rPr lang="en-GB" sz="2800" dirty="0" smtClean="0">
                <a:latin typeface="Arial" panose="020B0604020202020204" pitchFamily="34" charset="0"/>
                <a:cs typeface="Arial" panose="020B0604020202020204" pitchFamily="34" charset="0"/>
              </a:rPr>
              <a:t>luxuries </a:t>
            </a:r>
            <a:r>
              <a:rPr lang="en-GB" sz="2800" dirty="0">
                <a:latin typeface="Arial" panose="020B0604020202020204" pitchFamily="34" charset="0"/>
                <a:cs typeface="Arial" panose="020B0604020202020204" pitchFamily="34" charset="0"/>
              </a:rPr>
              <a:t>become </a:t>
            </a:r>
            <a:r>
              <a:rPr lang="en-GB" sz="2800" dirty="0" smtClean="0">
                <a:latin typeface="Arial" panose="020B0604020202020204" pitchFamily="34" charset="0"/>
                <a:cs typeface="Arial" panose="020B0604020202020204" pitchFamily="34" charset="0"/>
              </a:rPr>
              <a:t>available…ongoing fear of Indians</a:t>
            </a:r>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342900" lvl="1" indent="-342900"/>
            <a:r>
              <a:rPr lang="en-GB" sz="2800" dirty="0" smtClean="0">
                <a:latin typeface="Arial" panose="020B0604020202020204" pitchFamily="34" charset="0"/>
                <a:cs typeface="Arial" panose="020B0604020202020204" pitchFamily="34" charset="0"/>
              </a:rPr>
              <a:t>Rise </a:t>
            </a:r>
            <a:r>
              <a:rPr lang="en-GB" sz="2800" dirty="0">
                <a:latin typeface="Arial" panose="020B0604020202020204" pitchFamily="34" charset="0"/>
                <a:cs typeface="Arial" panose="020B0604020202020204" pitchFamily="34" charset="0"/>
              </a:rPr>
              <a:t>off </a:t>
            </a:r>
            <a:r>
              <a:rPr lang="en-GB" sz="2800" dirty="0" smtClean="0">
                <a:latin typeface="Arial" panose="020B0604020202020204" pitchFamily="34" charset="0"/>
                <a:cs typeface="Arial" panose="020B0604020202020204" pitchFamily="34" charset="0"/>
              </a:rPr>
              <a:t>‘Deism’,, </a:t>
            </a:r>
            <a:r>
              <a:rPr lang="en-GB" sz="2800" dirty="0">
                <a:latin typeface="Arial" panose="020B0604020202020204" pitchFamily="34" charset="0"/>
                <a:cs typeface="Arial" panose="020B0604020202020204" pitchFamily="34" charset="0"/>
              </a:rPr>
              <a:t>even </a:t>
            </a:r>
            <a:r>
              <a:rPr lang="en-GB" sz="2800" dirty="0" smtClean="0">
                <a:latin typeface="Arial" panose="020B0604020202020204" pitchFamily="34" charset="0"/>
                <a:cs typeface="Arial" panose="020B0604020202020204" pitchFamily="34" charset="0"/>
              </a:rPr>
              <a:t>Atheism…John Newton… God the great mathematician</a:t>
            </a:r>
          </a:p>
          <a:p>
            <a:pPr marL="342900" lvl="1" indent="-342900"/>
            <a:endParaRPr lang="en-GB" sz="2800" dirty="0">
              <a:latin typeface="Arial" panose="020B0604020202020204" pitchFamily="34" charset="0"/>
              <a:cs typeface="Arial" panose="020B0604020202020204" pitchFamily="34" charset="0"/>
            </a:endParaRPr>
          </a:p>
          <a:p>
            <a:pPr marL="342900" lvl="1" indent="-342900"/>
            <a:r>
              <a:rPr lang="en-GB" sz="2800" dirty="0" smtClean="0">
                <a:latin typeface="Arial" panose="020B0604020202020204" pitchFamily="34" charset="0"/>
                <a:cs typeface="Arial" panose="020B0604020202020204" pitchFamily="34" charset="0"/>
              </a:rPr>
              <a:t>Attendance and conformity threatened by profusion of Protestant denominations</a:t>
            </a:r>
            <a:endParaRPr lang="en-GB" sz="2800" dirty="0">
              <a:latin typeface="Arial" panose="020B0604020202020204" pitchFamily="34" charset="0"/>
              <a:cs typeface="Arial" panose="020B0604020202020204" pitchFamily="34" charset="0"/>
            </a:endParaRPr>
          </a:p>
          <a:p>
            <a:pPr marL="457200" lvl="1" indent="0">
              <a:buNone/>
            </a:pPr>
            <a:endParaRPr lang="en-GB" sz="2800" dirty="0" smtClean="0">
              <a:latin typeface="Arial" panose="020B0604020202020204" pitchFamily="34" charset="0"/>
              <a:cs typeface="Arial" panose="020B0604020202020204" pitchFamily="34" charset="0"/>
            </a:endParaRPr>
          </a:p>
          <a:p>
            <a:endParaRPr lang="en-GB" sz="2200" dirty="0">
              <a:latin typeface="Arial" panose="020B0604020202020204" pitchFamily="34" charset="0"/>
              <a:cs typeface="Arial" panose="020B0604020202020204" pitchFamily="34" charset="0"/>
            </a:endParaRPr>
          </a:p>
          <a:p>
            <a:pPr marL="0" indent="0">
              <a:buNone/>
            </a:pPr>
            <a:endParaRPr lang="en-GB" dirty="0" smtClean="0"/>
          </a:p>
        </p:txBody>
      </p:sp>
      <p:sp>
        <p:nvSpPr>
          <p:cNvPr id="5" name="TextBox 4"/>
          <p:cNvSpPr txBox="1"/>
          <p:nvPr/>
        </p:nvSpPr>
        <p:spPr>
          <a:xfrm>
            <a:off x="11209867" y="248356"/>
            <a:ext cx="982133" cy="369332"/>
          </a:xfrm>
          <a:prstGeom prst="rect">
            <a:avLst/>
          </a:prstGeom>
          <a:noFill/>
        </p:spPr>
        <p:txBody>
          <a:bodyPr wrap="square" rtlCol="0">
            <a:spAutoFit/>
          </a:bodyPr>
          <a:lstStyle/>
          <a:p>
            <a:r>
              <a:rPr lang="en-GB" dirty="0" smtClean="0"/>
              <a:t>44</a:t>
            </a:r>
            <a:endParaRPr lang="en-GB" dirty="0"/>
          </a:p>
        </p:txBody>
      </p:sp>
    </p:spTree>
    <p:extLst>
      <p:ext uri="{BB962C8B-B14F-4D97-AF65-F5344CB8AC3E}">
        <p14:creationId xmlns:p14="http://schemas.microsoft.com/office/powerpoint/2010/main" val="38973363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060" y="225688"/>
            <a:ext cx="11876183" cy="1280890"/>
          </a:xfrm>
        </p:spPr>
        <p:txBody>
          <a:bodyPr/>
          <a:lstStyle/>
          <a:p>
            <a:r>
              <a:rPr lang="en-GB" dirty="0" smtClean="0"/>
              <a:t>Late 17</a:t>
            </a:r>
            <a:r>
              <a:rPr lang="en-GB" baseline="30000" dirty="0" smtClean="0"/>
              <a:t>th</a:t>
            </a:r>
            <a:r>
              <a:rPr lang="en-GB" dirty="0" smtClean="0"/>
              <a:t> century….a profusion of denominations</a:t>
            </a:r>
            <a:endParaRPr lang="en-GB" dirty="0"/>
          </a:p>
        </p:txBody>
      </p:sp>
      <p:sp>
        <p:nvSpPr>
          <p:cNvPr id="3" name="Content Placeholder 2"/>
          <p:cNvSpPr>
            <a:spLocks noGrp="1"/>
          </p:cNvSpPr>
          <p:nvPr>
            <p:ph idx="1"/>
          </p:nvPr>
        </p:nvSpPr>
        <p:spPr/>
        <p:txBody>
          <a:bodyPr/>
          <a:lstStyle/>
          <a:p>
            <a:endParaRPr lang="en-GB" dirty="0"/>
          </a:p>
        </p:txBody>
      </p:sp>
      <p:pic>
        <p:nvPicPr>
          <p:cNvPr id="4" name="Picture 16"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72" y="1219201"/>
            <a:ext cx="12192000" cy="5764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09867" y="139499"/>
            <a:ext cx="982133" cy="369332"/>
          </a:xfrm>
          <a:prstGeom prst="rect">
            <a:avLst/>
          </a:prstGeom>
          <a:noFill/>
        </p:spPr>
        <p:txBody>
          <a:bodyPr wrap="square" rtlCol="0">
            <a:spAutoFit/>
          </a:bodyPr>
          <a:lstStyle/>
          <a:p>
            <a:r>
              <a:rPr lang="en-GB" dirty="0" smtClean="0"/>
              <a:t>45</a:t>
            </a:r>
            <a:endParaRPr lang="en-GB" dirty="0"/>
          </a:p>
        </p:txBody>
      </p:sp>
    </p:spTree>
    <p:extLst>
      <p:ext uri="{BB962C8B-B14F-4D97-AF65-F5344CB8AC3E}">
        <p14:creationId xmlns:p14="http://schemas.microsoft.com/office/powerpoint/2010/main" val="197064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811" y="177796"/>
            <a:ext cx="8911687" cy="801918"/>
          </a:xfrm>
        </p:spPr>
        <p:txBody>
          <a:bodyPr>
            <a:normAutofit/>
          </a:bodyPr>
          <a:lstStyle/>
          <a:p>
            <a:pPr algn="ctr"/>
            <a:r>
              <a:rPr lang="en-GB" dirty="0" smtClean="0"/>
              <a:t>Great Awakening</a:t>
            </a:r>
            <a:endParaRPr lang="en-GB" dirty="0"/>
          </a:p>
        </p:txBody>
      </p:sp>
      <p:sp>
        <p:nvSpPr>
          <p:cNvPr id="3" name="Content Placeholder 2"/>
          <p:cNvSpPr>
            <a:spLocks noGrp="1"/>
          </p:cNvSpPr>
          <p:nvPr>
            <p:ph idx="1"/>
          </p:nvPr>
        </p:nvSpPr>
        <p:spPr>
          <a:xfrm>
            <a:off x="774700" y="1016000"/>
            <a:ext cx="11239499" cy="5842000"/>
          </a:xfrm>
        </p:spPr>
        <p:txBody>
          <a:bodyPr>
            <a:noAutofit/>
          </a:bodyPr>
          <a:lstStyle/>
          <a:p>
            <a:r>
              <a:rPr lang="en-GB" sz="2000" dirty="0" smtClean="0">
                <a:latin typeface="Arial" panose="020B0604020202020204" pitchFamily="34" charset="0"/>
                <a:cs typeface="Arial" panose="020B0604020202020204" pitchFamily="34" charset="0"/>
              </a:rPr>
              <a:t>Jonathan Edwards (1703-1758)</a:t>
            </a:r>
          </a:p>
          <a:p>
            <a:pPr lvl="1"/>
            <a:r>
              <a:rPr lang="en-GB" sz="2000" dirty="0" smtClean="0">
                <a:latin typeface="Arial" panose="020B0604020202020204" pitchFamily="34" charset="0"/>
                <a:cs typeface="Arial" panose="020B0604020202020204" pitchFamily="34" charset="0"/>
              </a:rPr>
              <a:t>Born in Connecticut 5</a:t>
            </a:r>
            <a:r>
              <a:rPr lang="en-GB" sz="2000" baseline="30000" dirty="0" smtClean="0">
                <a:latin typeface="Arial" panose="020B0604020202020204" pitchFamily="34" charset="0"/>
                <a:cs typeface="Arial" panose="020B0604020202020204" pitchFamily="34" charset="0"/>
              </a:rPr>
              <a:t>th</a:t>
            </a:r>
            <a:r>
              <a:rPr lang="en-GB" sz="2000" dirty="0" smtClean="0">
                <a:latin typeface="Arial" panose="020B0604020202020204" pitchFamily="34" charset="0"/>
                <a:cs typeface="Arial" panose="020B0604020202020204" pitchFamily="34" charset="0"/>
              </a:rPr>
              <a:t> of 11 children of Presbyterian minister</a:t>
            </a:r>
          </a:p>
          <a:p>
            <a:pPr lvl="1"/>
            <a:r>
              <a:rPr lang="en-GB" sz="2000" dirty="0" smtClean="0">
                <a:latin typeface="Arial" panose="020B0604020202020204" pitchFamily="34" charset="0"/>
                <a:cs typeface="Arial" panose="020B0604020202020204" pitchFamily="34" charset="0"/>
              </a:rPr>
              <a:t>Child of Enlightenment, attended Yale at age 13, converted to Anglicanism</a:t>
            </a:r>
          </a:p>
          <a:p>
            <a:pPr lvl="1"/>
            <a:r>
              <a:rPr lang="en-GB" sz="2000" dirty="0" smtClean="0">
                <a:latin typeface="Arial" panose="020B0604020202020204" pitchFamily="34" charset="0"/>
                <a:cs typeface="Arial" panose="020B0604020202020204" pitchFamily="34" charset="0"/>
              </a:rPr>
              <a:t>Rejected ‘Deism’ ..God’s love and power revealed in nature, not disproved</a:t>
            </a:r>
          </a:p>
          <a:p>
            <a:pPr lvl="1"/>
            <a:r>
              <a:rPr lang="en-GB" sz="2000" dirty="0" smtClean="0">
                <a:latin typeface="Arial" panose="020B0604020202020204" pitchFamily="34" charset="0"/>
                <a:cs typeface="Arial" panose="020B0604020202020204" pitchFamily="34" charset="0"/>
              </a:rPr>
              <a:t>Salvation by Faith alone not by ‘works’  due to man’s ‘sinful disposition’</a:t>
            </a:r>
          </a:p>
          <a:p>
            <a:pPr lvl="1"/>
            <a:r>
              <a:rPr lang="en-GB" sz="2000" dirty="0" smtClean="0">
                <a:latin typeface="Arial" panose="020B0604020202020204" pitchFamily="34" charset="0"/>
                <a:cs typeface="Arial" panose="020B0604020202020204" pitchFamily="34" charset="0"/>
              </a:rPr>
              <a:t>Slavery justified but manumitted his slaves and opposed slave trade…</a:t>
            </a:r>
          </a:p>
          <a:p>
            <a:pPr marL="457200" lvl="1" indent="0">
              <a:buNone/>
            </a:pPr>
            <a:endParaRPr lang="en-GB" sz="2000" dirty="0">
              <a:latin typeface="Arial" panose="020B0604020202020204" pitchFamily="34" charset="0"/>
              <a:cs typeface="Arial" panose="020B0604020202020204" pitchFamily="34" charset="0"/>
            </a:endParaRPr>
          </a:p>
          <a:p>
            <a:pPr marL="342900" lvl="1" indent="-342900"/>
            <a:r>
              <a:rPr lang="en-GB" sz="2000" dirty="0">
                <a:latin typeface="Arial" panose="020B0604020202020204" pitchFamily="34" charset="0"/>
                <a:cs typeface="Arial" panose="020B0604020202020204" pitchFamily="34" charset="0"/>
              </a:rPr>
              <a:t>George Whitfield (1714-1770)</a:t>
            </a:r>
          </a:p>
          <a:p>
            <a:pPr lvl="1"/>
            <a:r>
              <a:rPr lang="en-GB" sz="2000" dirty="0">
                <a:latin typeface="Arial" panose="020B0604020202020204" pitchFamily="34" charset="0"/>
                <a:cs typeface="Arial" panose="020B0604020202020204" pitchFamily="34" charset="0"/>
              </a:rPr>
              <a:t>Son of innkeeper, brilliant student, </a:t>
            </a:r>
          </a:p>
          <a:p>
            <a:pPr lvl="1"/>
            <a:r>
              <a:rPr lang="en-GB" sz="2000" dirty="0" smtClean="0">
                <a:latin typeface="Arial" panose="020B0604020202020204" pitchFamily="34" charset="0"/>
                <a:cs typeface="Arial" panose="020B0604020202020204" pitchFamily="34" charset="0"/>
              </a:rPr>
              <a:t>Scholarship </a:t>
            </a:r>
            <a:r>
              <a:rPr lang="en-GB" sz="2000" dirty="0">
                <a:latin typeface="Arial" panose="020B0604020202020204" pitchFamily="34" charset="0"/>
                <a:cs typeface="Arial" panose="020B0604020202020204" pitchFamily="34" charset="0"/>
              </a:rPr>
              <a:t>to Oxford, meets John </a:t>
            </a:r>
            <a:r>
              <a:rPr lang="en-GB" sz="2000" dirty="0" smtClean="0">
                <a:latin typeface="Arial" panose="020B0604020202020204" pitchFamily="34" charset="0"/>
                <a:cs typeface="Arial" panose="020B0604020202020204" pitchFamily="34" charset="0"/>
              </a:rPr>
              <a:t>Wesley, becomes Anglican minister, </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To America, </a:t>
            </a:r>
            <a:r>
              <a:rPr lang="en-GB" sz="2000" dirty="0" smtClean="0">
                <a:latin typeface="Arial" panose="020B0604020202020204" pitchFamily="34" charset="0"/>
                <a:cs typeface="Arial" panose="020B0604020202020204" pitchFamily="34" charset="0"/>
              </a:rPr>
              <a:t>sets </a:t>
            </a:r>
            <a:r>
              <a:rPr lang="en-GB" sz="2000" dirty="0">
                <a:latin typeface="Arial" panose="020B0604020202020204" pitchFamily="34" charset="0"/>
                <a:cs typeface="Arial" panose="020B0604020202020204" pitchFamily="34" charset="0"/>
              </a:rPr>
              <a:t>up orphanages, </a:t>
            </a:r>
            <a:r>
              <a:rPr lang="en-GB" sz="2000" dirty="0" smtClean="0">
                <a:latin typeface="Arial" panose="020B0604020202020204" pitchFamily="34" charset="0"/>
                <a:cs typeface="Arial" panose="020B0604020202020204" pitchFamily="34" charset="0"/>
              </a:rPr>
              <a:t>delivers mass meetings 10,000 to 30,000 all across British America</a:t>
            </a:r>
            <a:endParaRPr lang="en-GB" sz="2000" dirty="0">
              <a:latin typeface="Arial" panose="020B0604020202020204" pitchFamily="34" charset="0"/>
              <a:cs typeface="Arial" panose="020B0604020202020204" pitchFamily="34" charset="0"/>
            </a:endParaRPr>
          </a:p>
          <a:p>
            <a:pPr lvl="1"/>
            <a:r>
              <a:rPr lang="en-GB" sz="2000" dirty="0" smtClean="0">
                <a:latin typeface="Arial" panose="020B0604020202020204" pitchFamily="34" charset="0"/>
                <a:cs typeface="Arial" panose="020B0604020202020204" pitchFamily="34" charset="0"/>
              </a:rPr>
              <a:t>Preached directly to </a:t>
            </a:r>
            <a:r>
              <a:rPr lang="en-GB" sz="2000" dirty="0">
                <a:latin typeface="Arial" panose="020B0604020202020204" pitchFamily="34" charset="0"/>
                <a:cs typeface="Arial" panose="020B0604020202020204" pitchFamily="34" charset="0"/>
              </a:rPr>
              <a:t>slaves (yet defended </a:t>
            </a:r>
            <a:r>
              <a:rPr lang="en-GB" sz="2000" dirty="0" smtClean="0">
                <a:latin typeface="Arial" panose="020B0604020202020204" pitchFamily="34" charset="0"/>
                <a:cs typeface="Arial" panose="020B0604020202020204" pitchFamily="34" charset="0"/>
              </a:rPr>
              <a:t>and owned slaves)</a:t>
            </a:r>
            <a:endParaRPr lang="en-GB" sz="2000" dirty="0">
              <a:latin typeface="Arial" panose="020B0604020202020204" pitchFamily="34" charset="0"/>
              <a:cs typeface="Arial" panose="020B0604020202020204" pitchFamily="34" charset="0"/>
            </a:endParaRPr>
          </a:p>
        </p:txBody>
      </p:sp>
      <p:sp>
        <p:nvSpPr>
          <p:cNvPr id="4" name="TextBox 3"/>
          <p:cNvSpPr txBox="1"/>
          <p:nvPr/>
        </p:nvSpPr>
        <p:spPr>
          <a:xfrm>
            <a:off x="11209867" y="248356"/>
            <a:ext cx="982133" cy="369332"/>
          </a:xfrm>
          <a:prstGeom prst="rect">
            <a:avLst/>
          </a:prstGeom>
          <a:noFill/>
        </p:spPr>
        <p:txBody>
          <a:bodyPr wrap="square" rtlCol="0">
            <a:spAutoFit/>
          </a:bodyPr>
          <a:lstStyle/>
          <a:p>
            <a:r>
              <a:rPr lang="en-GB" dirty="0" smtClean="0"/>
              <a:t>46</a:t>
            </a:r>
            <a:endParaRPr lang="en-GB" dirty="0"/>
          </a:p>
        </p:txBody>
      </p:sp>
    </p:spTree>
    <p:extLst>
      <p:ext uri="{BB962C8B-B14F-4D97-AF65-F5344CB8AC3E}">
        <p14:creationId xmlns:p14="http://schemas.microsoft.com/office/powerpoint/2010/main" val="39552304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Jonathan Edwards (1703-1758)</a:t>
            </a:r>
            <a:endParaRPr lang="en-GB" dirty="0"/>
          </a:p>
        </p:txBody>
      </p:sp>
      <p:pic>
        <p:nvPicPr>
          <p:cNvPr id="4" name="Picture 6" descr="Jonathan Edwards (Princeton Portrai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9539" y="1709059"/>
            <a:ext cx="4877330" cy="48582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1426028"/>
            <a:ext cx="4555671"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23858" y="4718094"/>
            <a:ext cx="6096000" cy="1754326"/>
          </a:xfrm>
          <a:prstGeom prst="rect">
            <a:avLst/>
          </a:prstGeom>
          <a:solidFill>
            <a:schemeClr val="bg1"/>
          </a:solidFill>
        </p:spPr>
        <p:txBody>
          <a:bodyPr>
            <a:spAutoFit/>
          </a:bodyPr>
          <a:lstStyle/>
          <a:p>
            <a:r>
              <a:rPr lang="en-GB" dirty="0">
                <a:solidFill>
                  <a:srgbClr val="21242C"/>
                </a:solidFill>
                <a:latin typeface="Lato"/>
              </a:rPr>
              <a:t>“The wrath of God burns against them [sinners], their damnation don’t slumber, the pit is prepared, the fire is made ready, the furnace is now hot, ready to receive them, the flames do now rage and glow. The glittering sword is whet, and held over them, and the pit hath opened her mouth under them.”</a:t>
            </a:r>
            <a:endParaRPr lang="en-GB" dirty="0"/>
          </a:p>
        </p:txBody>
      </p:sp>
      <p:sp>
        <p:nvSpPr>
          <p:cNvPr id="6" name="TextBox 5"/>
          <p:cNvSpPr txBox="1"/>
          <p:nvPr/>
        </p:nvSpPr>
        <p:spPr>
          <a:xfrm>
            <a:off x="11209867" y="248356"/>
            <a:ext cx="982133" cy="369332"/>
          </a:xfrm>
          <a:prstGeom prst="rect">
            <a:avLst/>
          </a:prstGeom>
          <a:noFill/>
        </p:spPr>
        <p:txBody>
          <a:bodyPr wrap="square" rtlCol="0">
            <a:spAutoFit/>
          </a:bodyPr>
          <a:lstStyle/>
          <a:p>
            <a:r>
              <a:rPr lang="en-GB" dirty="0" smtClean="0"/>
              <a:t>47</a:t>
            </a:r>
            <a:endParaRPr lang="en-GB" dirty="0"/>
          </a:p>
        </p:txBody>
      </p:sp>
    </p:spTree>
    <p:extLst>
      <p:ext uri="{BB962C8B-B14F-4D97-AF65-F5344CB8AC3E}">
        <p14:creationId xmlns:p14="http://schemas.microsoft.com/office/powerpoint/2010/main" val="241441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611" y="112482"/>
            <a:ext cx="8911687" cy="1280890"/>
          </a:xfrm>
        </p:spPr>
        <p:txBody>
          <a:bodyPr/>
          <a:lstStyle/>
          <a:p>
            <a:r>
              <a:rPr lang="en-GB" dirty="0" smtClean="0"/>
              <a:t>George Whitefield mass meeting</a:t>
            </a:r>
            <a:endParaRPr lang="en-GB" dirty="0"/>
          </a:p>
        </p:txBody>
      </p:sp>
      <p:sp>
        <p:nvSpPr>
          <p:cNvPr id="3" name="Content Placeholder 2"/>
          <p:cNvSpPr>
            <a:spLocks noGrp="1"/>
          </p:cNvSpPr>
          <p:nvPr>
            <p:ph idx="1"/>
          </p:nvPr>
        </p:nvSpPr>
        <p:spPr/>
        <p:txBody>
          <a:bodyPr/>
          <a:lstStyle/>
          <a:p>
            <a:endParaRPr lang="en-GB" dirty="0"/>
          </a:p>
        </p:txBody>
      </p:sp>
      <p:pic>
        <p:nvPicPr>
          <p:cNvPr id="4" name="Picture 4" descr="Whitefield PreachesBritish evangelist and founding father of Methodism, George Whitefield (1714 - 1770) preaching in Moorfields, London, 1742. Engraving by E. Crowe Original publication: Illustrated London News pub. 1865. (Photo by Illustrated London News/Hulton Archive/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14" y="1023257"/>
            <a:ext cx="11579986" cy="5914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209867" y="248356"/>
            <a:ext cx="982133" cy="369332"/>
          </a:xfrm>
          <a:prstGeom prst="rect">
            <a:avLst/>
          </a:prstGeom>
          <a:noFill/>
        </p:spPr>
        <p:txBody>
          <a:bodyPr wrap="square" rtlCol="0">
            <a:spAutoFit/>
          </a:bodyPr>
          <a:lstStyle/>
          <a:p>
            <a:r>
              <a:rPr lang="en-GB" dirty="0" smtClean="0"/>
              <a:t>48</a:t>
            </a:r>
            <a:endParaRPr lang="en-GB" dirty="0"/>
          </a:p>
        </p:txBody>
      </p:sp>
    </p:spTree>
    <p:extLst>
      <p:ext uri="{BB962C8B-B14F-4D97-AF65-F5344CB8AC3E}">
        <p14:creationId xmlns:p14="http://schemas.microsoft.com/office/powerpoint/2010/main" val="31769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7611" y="2627081"/>
            <a:ext cx="8911687" cy="1280890"/>
          </a:xfrm>
        </p:spPr>
        <p:txBody>
          <a:bodyPr/>
          <a:lstStyle/>
          <a:p>
            <a:r>
              <a:rPr lang="en-GB" dirty="0" smtClean="0"/>
              <a:t>Meet the neighbours </a:t>
            </a:r>
            <a:endParaRPr lang="en-GB" dirty="0"/>
          </a:p>
        </p:txBody>
      </p:sp>
      <p:sp>
        <p:nvSpPr>
          <p:cNvPr id="3" name="TextBox 2"/>
          <p:cNvSpPr txBox="1"/>
          <p:nvPr/>
        </p:nvSpPr>
        <p:spPr>
          <a:xfrm>
            <a:off x="11299371" y="296570"/>
            <a:ext cx="332023" cy="369332"/>
          </a:xfrm>
          <a:prstGeom prst="rect">
            <a:avLst/>
          </a:prstGeom>
          <a:noFill/>
        </p:spPr>
        <p:txBody>
          <a:bodyPr wrap="square" rtlCol="0">
            <a:spAutoFit/>
          </a:bodyPr>
          <a:lstStyle/>
          <a:p>
            <a:r>
              <a:rPr lang="en-GB" dirty="0" smtClean="0"/>
              <a:t>3</a:t>
            </a:r>
            <a:endParaRPr lang="en-GB" dirty="0"/>
          </a:p>
        </p:txBody>
      </p:sp>
    </p:spTree>
    <p:extLst>
      <p:ext uri="{BB962C8B-B14F-4D97-AF65-F5344CB8AC3E}">
        <p14:creationId xmlns:p14="http://schemas.microsoft.com/office/powerpoint/2010/main" val="34878853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768" y="471710"/>
            <a:ext cx="8911687" cy="834576"/>
          </a:xfrm>
        </p:spPr>
        <p:txBody>
          <a:bodyPr/>
          <a:lstStyle/>
          <a:p>
            <a:pPr algn="ctr"/>
            <a:r>
              <a:rPr lang="en-GB" dirty="0" smtClean="0"/>
              <a:t>Impact Great Awakening</a:t>
            </a:r>
            <a:endParaRPr lang="en-GB" dirty="0"/>
          </a:p>
        </p:txBody>
      </p:sp>
      <p:sp>
        <p:nvSpPr>
          <p:cNvPr id="3" name="Content Placeholder 2"/>
          <p:cNvSpPr>
            <a:spLocks noGrp="1"/>
          </p:cNvSpPr>
          <p:nvPr>
            <p:ph idx="1"/>
          </p:nvPr>
        </p:nvSpPr>
        <p:spPr>
          <a:xfrm>
            <a:off x="947058" y="1193800"/>
            <a:ext cx="11244942" cy="5511800"/>
          </a:xfrm>
        </p:spPr>
        <p:txBody>
          <a:bodyPr>
            <a:normAutofit/>
          </a:bodyPr>
          <a:lstStyle/>
          <a:p>
            <a:endParaRPr lang="en-GB" dirty="0" smtClean="0"/>
          </a:p>
          <a:p>
            <a:r>
              <a:rPr lang="en-GB" sz="3200" dirty="0" smtClean="0">
                <a:latin typeface="Arial" panose="020B0604020202020204" pitchFamily="34" charset="0"/>
                <a:cs typeface="Arial" panose="020B0604020202020204" pitchFamily="34" charset="0"/>
              </a:rPr>
              <a:t>First mass movement in the British Colonies</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Discredited established Anglican church and government hierarchy…despite its delivery by Anglican ministers..</a:t>
            </a:r>
          </a:p>
          <a:p>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Builds conflict with “Enlightenment” thinkers</a:t>
            </a: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Triggered dialogue on slavery and ‘abolitionism” </a:t>
            </a:r>
          </a:p>
          <a:p>
            <a:endParaRPr lang="en-GB" dirty="0"/>
          </a:p>
          <a:p>
            <a:endParaRPr lang="en-GB" dirty="0" smtClean="0"/>
          </a:p>
          <a:p>
            <a:endParaRPr lang="en-GB" dirty="0"/>
          </a:p>
          <a:p>
            <a:endParaRPr lang="en-GB" dirty="0"/>
          </a:p>
        </p:txBody>
      </p:sp>
      <p:sp>
        <p:nvSpPr>
          <p:cNvPr id="4" name="TextBox 3"/>
          <p:cNvSpPr txBox="1"/>
          <p:nvPr/>
        </p:nvSpPr>
        <p:spPr>
          <a:xfrm>
            <a:off x="11209867" y="248356"/>
            <a:ext cx="982133" cy="369332"/>
          </a:xfrm>
          <a:prstGeom prst="rect">
            <a:avLst/>
          </a:prstGeom>
          <a:noFill/>
        </p:spPr>
        <p:txBody>
          <a:bodyPr wrap="square" rtlCol="0">
            <a:spAutoFit/>
          </a:bodyPr>
          <a:lstStyle/>
          <a:p>
            <a:r>
              <a:rPr lang="en-GB" dirty="0" smtClean="0"/>
              <a:t>491</a:t>
            </a:r>
            <a:endParaRPr lang="en-GB" dirty="0"/>
          </a:p>
        </p:txBody>
      </p:sp>
    </p:spTree>
    <p:extLst>
      <p:ext uri="{BB962C8B-B14F-4D97-AF65-F5344CB8AC3E}">
        <p14:creationId xmlns:p14="http://schemas.microsoft.com/office/powerpoint/2010/main" val="6550841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1569" y="2564422"/>
            <a:ext cx="5146021" cy="1280890"/>
          </a:xfrm>
        </p:spPr>
        <p:txBody>
          <a:bodyPr/>
          <a:lstStyle/>
          <a:p>
            <a:r>
              <a:rPr lang="en-GB" dirty="0" smtClean="0"/>
              <a:t>Tour of the Colonies</a:t>
            </a:r>
            <a:endParaRPr lang="en-GB" dirty="0"/>
          </a:p>
        </p:txBody>
      </p:sp>
      <p:sp>
        <p:nvSpPr>
          <p:cNvPr id="3" name="TextBox 2"/>
          <p:cNvSpPr txBox="1"/>
          <p:nvPr/>
        </p:nvSpPr>
        <p:spPr>
          <a:xfrm>
            <a:off x="11209867" y="248356"/>
            <a:ext cx="982133" cy="369332"/>
          </a:xfrm>
          <a:prstGeom prst="rect">
            <a:avLst/>
          </a:prstGeom>
          <a:noFill/>
        </p:spPr>
        <p:txBody>
          <a:bodyPr wrap="square" rtlCol="0">
            <a:spAutoFit/>
          </a:bodyPr>
          <a:lstStyle/>
          <a:p>
            <a:r>
              <a:rPr lang="en-GB" dirty="0" smtClean="0"/>
              <a:t>50</a:t>
            </a:r>
            <a:endParaRPr lang="en-GB" dirty="0"/>
          </a:p>
        </p:txBody>
      </p:sp>
    </p:spTree>
    <p:extLst>
      <p:ext uri="{BB962C8B-B14F-4D97-AF65-F5344CB8AC3E}">
        <p14:creationId xmlns:p14="http://schemas.microsoft.com/office/powerpoint/2010/main" val="3293121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6648" y="287934"/>
            <a:ext cx="8911687" cy="1280890"/>
          </a:xfrm>
        </p:spPr>
        <p:txBody>
          <a:bodyPr/>
          <a:lstStyle/>
          <a:p>
            <a:r>
              <a:rPr lang="en-GB" dirty="0" smtClean="0"/>
              <a:t>Tour of the Colonies 1750</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137771837"/>
              </p:ext>
            </p:extLst>
          </p:nvPr>
        </p:nvGraphicFramePr>
        <p:xfrm>
          <a:off x="620485" y="906570"/>
          <a:ext cx="11713030" cy="4802511"/>
        </p:xfrm>
        <a:graphic>
          <a:graphicData uri="http://schemas.openxmlformats.org/drawingml/2006/table">
            <a:tbl>
              <a:tblPr firstRow="1" bandRow="1">
                <a:tableStyleId>{5C22544A-7EE6-4342-B048-85BDC9FD1C3A}</a:tableStyleId>
              </a:tblPr>
              <a:tblGrid>
                <a:gridCol w="1893456">
                  <a:extLst>
                    <a:ext uri="{9D8B030D-6E8A-4147-A177-3AD203B41FA5}">
                      <a16:colId xmlns:a16="http://schemas.microsoft.com/office/drawing/2014/main" val="3767088465"/>
                    </a:ext>
                  </a:extLst>
                </a:gridCol>
                <a:gridCol w="1771698">
                  <a:extLst>
                    <a:ext uri="{9D8B030D-6E8A-4147-A177-3AD203B41FA5}">
                      <a16:colId xmlns:a16="http://schemas.microsoft.com/office/drawing/2014/main" val="397638724"/>
                    </a:ext>
                  </a:extLst>
                </a:gridCol>
                <a:gridCol w="1891980">
                  <a:extLst>
                    <a:ext uri="{9D8B030D-6E8A-4147-A177-3AD203B41FA5}">
                      <a16:colId xmlns:a16="http://schemas.microsoft.com/office/drawing/2014/main" val="4058676519"/>
                    </a:ext>
                  </a:extLst>
                </a:gridCol>
                <a:gridCol w="1579132">
                  <a:extLst>
                    <a:ext uri="{9D8B030D-6E8A-4147-A177-3AD203B41FA5}">
                      <a16:colId xmlns:a16="http://schemas.microsoft.com/office/drawing/2014/main" val="1985255125"/>
                    </a:ext>
                  </a:extLst>
                </a:gridCol>
                <a:gridCol w="1964192">
                  <a:extLst>
                    <a:ext uri="{9D8B030D-6E8A-4147-A177-3AD203B41FA5}">
                      <a16:colId xmlns:a16="http://schemas.microsoft.com/office/drawing/2014/main" val="4008353486"/>
                    </a:ext>
                  </a:extLst>
                </a:gridCol>
                <a:gridCol w="2612572">
                  <a:extLst>
                    <a:ext uri="{9D8B030D-6E8A-4147-A177-3AD203B41FA5}">
                      <a16:colId xmlns:a16="http://schemas.microsoft.com/office/drawing/2014/main" val="3972907919"/>
                    </a:ext>
                  </a:extLst>
                </a:gridCol>
              </a:tblGrid>
              <a:tr h="938442">
                <a:tc>
                  <a:txBody>
                    <a:bodyPr/>
                    <a:lstStyle/>
                    <a:p>
                      <a:endParaRPr lang="en-GB" dirty="0"/>
                    </a:p>
                  </a:txBody>
                  <a:tcPr anchor="ctr"/>
                </a:tc>
                <a:tc>
                  <a:txBody>
                    <a:bodyPr/>
                    <a:lstStyle/>
                    <a:p>
                      <a:pPr algn="ctr"/>
                      <a:r>
                        <a:rPr lang="en-GB" dirty="0" smtClean="0"/>
                        <a:t>British %</a:t>
                      </a:r>
                      <a:endParaRPr lang="en-GB" dirty="0"/>
                    </a:p>
                  </a:txBody>
                  <a:tcPr anchor="ctr"/>
                </a:tc>
                <a:tc>
                  <a:txBody>
                    <a:bodyPr/>
                    <a:lstStyle/>
                    <a:p>
                      <a:pPr algn="ctr"/>
                      <a:r>
                        <a:rPr lang="en-GB" dirty="0" smtClean="0"/>
                        <a:t>% voters*</a:t>
                      </a:r>
                      <a:endParaRPr lang="en-GB" dirty="0"/>
                    </a:p>
                  </a:txBody>
                  <a:tcPr anchor="ctr"/>
                </a:tc>
                <a:tc>
                  <a:txBody>
                    <a:bodyPr/>
                    <a:lstStyle/>
                    <a:p>
                      <a:pPr algn="ctr"/>
                      <a:r>
                        <a:rPr lang="en-GB" dirty="0" smtClean="0"/>
                        <a:t>Literacy</a:t>
                      </a:r>
                      <a:endParaRPr lang="en-GB" dirty="0"/>
                    </a:p>
                  </a:txBody>
                  <a:tcPr anchor="ctr"/>
                </a:tc>
                <a:tc>
                  <a:txBody>
                    <a:bodyPr/>
                    <a:lstStyle/>
                    <a:p>
                      <a:pPr algn="ctr"/>
                      <a:r>
                        <a:rPr lang="en-GB" dirty="0" smtClean="0"/>
                        <a:t>Slaves as</a:t>
                      </a:r>
                      <a:r>
                        <a:rPr lang="en-GB" baseline="0" dirty="0" smtClean="0"/>
                        <a:t> </a:t>
                      </a:r>
                      <a:r>
                        <a:rPr lang="en-GB" dirty="0" smtClean="0"/>
                        <a:t>% Population</a:t>
                      </a:r>
                      <a:endParaRPr lang="en-GB" dirty="0"/>
                    </a:p>
                  </a:txBody>
                  <a:tcPr anchor="ctr"/>
                </a:tc>
                <a:tc>
                  <a:txBody>
                    <a:bodyPr/>
                    <a:lstStyle/>
                    <a:p>
                      <a:pPr algn="ctr"/>
                      <a:r>
                        <a:rPr lang="en-GB" dirty="0" smtClean="0"/>
                        <a:t>Policy vs Indigenous</a:t>
                      </a:r>
                    </a:p>
                    <a:p>
                      <a:pPr algn="ctr"/>
                      <a:r>
                        <a:rPr lang="en-GB" dirty="0" smtClean="0"/>
                        <a:t>People</a:t>
                      </a:r>
                      <a:endParaRPr lang="en-GB" dirty="0"/>
                    </a:p>
                  </a:txBody>
                  <a:tcPr anchor="ctr"/>
                </a:tc>
                <a:extLst>
                  <a:ext uri="{0D108BD9-81ED-4DB2-BD59-A6C34878D82A}">
                    <a16:rowId xmlns:a16="http://schemas.microsoft.com/office/drawing/2014/main" val="720453959"/>
                  </a:ext>
                </a:extLst>
              </a:tr>
              <a:tr h="1038030">
                <a:tc>
                  <a:txBody>
                    <a:bodyPr/>
                    <a:lstStyle/>
                    <a:p>
                      <a:pPr algn="ctr"/>
                      <a:r>
                        <a:rPr lang="en-GB" sz="2400" dirty="0" smtClean="0">
                          <a:latin typeface="Arial" panose="020B0604020202020204" pitchFamily="34" charset="0"/>
                          <a:cs typeface="Arial" panose="020B0604020202020204" pitchFamily="34" charset="0"/>
                        </a:rPr>
                        <a:t>New England</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90% +</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80%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High</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Remove/</a:t>
                      </a:r>
                      <a:r>
                        <a:rPr lang="en-GB" sz="2400" baseline="0" dirty="0" smtClean="0">
                          <a:latin typeface="Arial" panose="020B0604020202020204" pitchFamily="34" charset="0"/>
                          <a:cs typeface="Arial" panose="020B0604020202020204" pitchFamily="34" charset="0"/>
                        </a:rPr>
                        <a:t> Eliminate</a:t>
                      </a: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72304646"/>
                  </a:ext>
                </a:extLst>
              </a:tr>
              <a:tr h="949155">
                <a:tc>
                  <a:txBody>
                    <a:bodyPr/>
                    <a:lstStyle/>
                    <a:p>
                      <a:pPr algn="ctr"/>
                      <a:r>
                        <a:rPr lang="en-GB" sz="2400" dirty="0" smtClean="0">
                          <a:latin typeface="Arial" panose="020B0604020202020204" pitchFamily="34" charset="0"/>
                          <a:cs typeface="Arial" panose="020B0604020202020204" pitchFamily="34" charset="0"/>
                        </a:rPr>
                        <a:t>Mid Atlantic</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70%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20%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Med</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5%</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Assimilate</a:t>
                      </a:r>
                      <a:r>
                        <a:rPr lang="en-GB" sz="2400" baseline="0" dirty="0" smtClean="0">
                          <a:latin typeface="Arial" panose="020B0604020202020204" pitchFamily="34" charset="0"/>
                          <a:cs typeface="Arial" panose="020B0604020202020204" pitchFamily="34" charset="0"/>
                        </a:rPr>
                        <a:t> &amp; Cohabit</a:t>
                      </a: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24622746"/>
                  </a:ext>
                </a:extLst>
              </a:tr>
              <a:tr h="938442">
                <a:tc>
                  <a:txBody>
                    <a:bodyPr/>
                    <a:lstStyle/>
                    <a:p>
                      <a:pPr algn="ctr"/>
                      <a:r>
                        <a:rPr lang="en-GB" sz="2400" dirty="0" smtClean="0">
                          <a:latin typeface="Arial" panose="020B0604020202020204" pitchFamily="34" charset="0"/>
                          <a:cs typeface="Arial" panose="020B0604020202020204" pitchFamily="34" charset="0"/>
                        </a:rPr>
                        <a:t>South</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90%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Low</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40%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Remove/</a:t>
                      </a:r>
                    </a:p>
                    <a:p>
                      <a:pPr algn="ctr"/>
                      <a:r>
                        <a:rPr lang="en-GB" sz="2400" dirty="0" smtClean="0">
                          <a:latin typeface="Arial" panose="020B0604020202020204" pitchFamily="34" charset="0"/>
                          <a:cs typeface="Arial" panose="020B0604020202020204" pitchFamily="34" charset="0"/>
                        </a:rPr>
                        <a:t>Eliminate</a:t>
                      </a: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35896704"/>
                  </a:ext>
                </a:extLst>
              </a:tr>
              <a:tr h="938442">
                <a:tc>
                  <a:txBody>
                    <a:bodyPr/>
                    <a:lstStyle/>
                    <a:p>
                      <a:pPr algn="ctr"/>
                      <a:r>
                        <a:rPr lang="en-GB" sz="2400" dirty="0" smtClean="0">
                          <a:latin typeface="Arial" panose="020B0604020202020204" pitchFamily="34" charset="0"/>
                          <a:cs typeface="Arial" panose="020B0604020202020204" pitchFamily="34" charset="0"/>
                        </a:rPr>
                        <a:t>Borders/</a:t>
                      </a:r>
                    </a:p>
                    <a:p>
                      <a:pPr algn="ctr"/>
                      <a:r>
                        <a:rPr lang="en-GB" sz="2400" dirty="0" smtClean="0">
                          <a:latin typeface="Arial" panose="020B0604020202020204" pitchFamily="34" charset="0"/>
                          <a:cs typeface="Arial" panose="020B0604020202020204" pitchFamily="34" charset="0"/>
                        </a:rPr>
                        <a:t>Interior</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90%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40%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Low</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nchor="ctr"/>
                </a:tc>
                <a:tc>
                  <a:txBody>
                    <a:bodyPr/>
                    <a:lstStyle/>
                    <a:p>
                      <a:pPr algn="ctr"/>
                      <a:r>
                        <a:rPr lang="en-GB" sz="2400" dirty="0" smtClean="0">
                          <a:latin typeface="Arial" panose="020B0604020202020204" pitchFamily="34" charset="0"/>
                          <a:cs typeface="Arial" panose="020B0604020202020204" pitchFamily="34" charset="0"/>
                        </a:rPr>
                        <a:t>Remove/</a:t>
                      </a:r>
                    </a:p>
                    <a:p>
                      <a:pPr algn="ctr"/>
                      <a:r>
                        <a:rPr lang="en-GB" sz="2400" dirty="0" smtClean="0">
                          <a:latin typeface="Arial" panose="020B0604020202020204" pitchFamily="34" charset="0"/>
                          <a:cs typeface="Arial" panose="020B0604020202020204" pitchFamily="34" charset="0"/>
                        </a:rPr>
                        <a:t>Eliminate</a:t>
                      </a:r>
                      <a:endParaRPr lang="en-GB" sz="24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85008664"/>
                  </a:ext>
                </a:extLst>
              </a:tr>
            </a:tbl>
          </a:graphicData>
        </a:graphic>
      </p:graphicFrame>
      <p:sp>
        <p:nvSpPr>
          <p:cNvPr id="3" name="TextBox 2"/>
          <p:cNvSpPr txBox="1"/>
          <p:nvPr/>
        </p:nvSpPr>
        <p:spPr>
          <a:xfrm>
            <a:off x="298752" y="5780782"/>
            <a:ext cx="11577561" cy="1077218"/>
          </a:xfrm>
          <a:prstGeom prst="rect">
            <a:avLst/>
          </a:prstGeom>
          <a:noFill/>
        </p:spPr>
        <p:txBody>
          <a:bodyPr wrap="square" rtlCol="0">
            <a:spAutoFit/>
          </a:bodyPr>
          <a:lstStyle/>
          <a:p>
            <a:r>
              <a:rPr lang="en-GB" sz="4000" dirty="0" smtClean="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Among white males only, estimates based on my reading. Free blacks meeting property requirements legally able to vote in some colonies. </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11209867" y="248356"/>
            <a:ext cx="982133" cy="369332"/>
          </a:xfrm>
          <a:prstGeom prst="rect">
            <a:avLst/>
          </a:prstGeom>
          <a:noFill/>
        </p:spPr>
        <p:txBody>
          <a:bodyPr wrap="square" rtlCol="0">
            <a:spAutoFit/>
          </a:bodyPr>
          <a:lstStyle/>
          <a:p>
            <a:r>
              <a:rPr lang="en-GB" dirty="0" smtClean="0"/>
              <a:t>51</a:t>
            </a:r>
            <a:endParaRPr lang="en-GB" dirty="0"/>
          </a:p>
        </p:txBody>
      </p:sp>
    </p:spTree>
    <p:extLst>
      <p:ext uri="{BB962C8B-B14F-4D97-AF65-F5344CB8AC3E}">
        <p14:creationId xmlns:p14="http://schemas.microsoft.com/office/powerpoint/2010/main" val="3259009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081" y="367632"/>
            <a:ext cx="8911687" cy="1280890"/>
          </a:xfrm>
        </p:spPr>
        <p:txBody>
          <a:bodyPr/>
          <a:lstStyle/>
          <a:p>
            <a:pPr algn="ctr"/>
            <a:r>
              <a:rPr lang="en-GB" dirty="0" smtClean="0"/>
              <a:t>New York ladies 1770</a:t>
            </a:r>
            <a:endParaRPr lang="en-GB" dirty="0"/>
          </a:p>
        </p:txBody>
      </p:sp>
      <p:pic>
        <p:nvPicPr>
          <p:cNvPr id="10244" name="Picture 4" descr="18C Colonial &amp; Early American Women: 1770 American Family - The Tannat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35" y="1183341"/>
            <a:ext cx="10990731" cy="54684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79238" y="248356"/>
            <a:ext cx="982133" cy="369332"/>
          </a:xfrm>
          <a:prstGeom prst="rect">
            <a:avLst/>
          </a:prstGeom>
          <a:noFill/>
        </p:spPr>
        <p:txBody>
          <a:bodyPr wrap="square" rtlCol="0">
            <a:spAutoFit/>
          </a:bodyPr>
          <a:lstStyle/>
          <a:p>
            <a:r>
              <a:rPr lang="en-GB" dirty="0" smtClean="0"/>
              <a:t>52</a:t>
            </a:r>
            <a:endParaRPr lang="en-GB" dirty="0"/>
          </a:p>
        </p:txBody>
      </p:sp>
    </p:spTree>
    <p:extLst>
      <p:ext uri="{BB962C8B-B14F-4D97-AF65-F5344CB8AC3E}">
        <p14:creationId xmlns:p14="http://schemas.microsoft.com/office/powerpoint/2010/main" val="10176147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349" y="484094"/>
            <a:ext cx="8911687" cy="1280890"/>
          </a:xfrm>
        </p:spPr>
        <p:txBody>
          <a:bodyPr/>
          <a:lstStyle/>
          <a:p>
            <a:pPr algn="ctr"/>
            <a:r>
              <a:rPr lang="en-GB" dirty="0" smtClean="0"/>
              <a:t>New York….Wall Street 1770.</a:t>
            </a:r>
            <a:endParaRPr lang="en-GB" dirty="0"/>
          </a:p>
        </p:txBody>
      </p:sp>
      <p:pic>
        <p:nvPicPr>
          <p:cNvPr id="11266" name="Picture 2" descr="Looking north on Broad Street towards Wall Street and Federal Hall in the financial district of New York C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57" y="1620691"/>
            <a:ext cx="11342913" cy="50381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79238" y="248356"/>
            <a:ext cx="982133" cy="369332"/>
          </a:xfrm>
          <a:prstGeom prst="rect">
            <a:avLst/>
          </a:prstGeom>
          <a:noFill/>
        </p:spPr>
        <p:txBody>
          <a:bodyPr wrap="square" rtlCol="0">
            <a:spAutoFit/>
          </a:bodyPr>
          <a:lstStyle/>
          <a:p>
            <a:r>
              <a:rPr lang="en-GB" dirty="0" smtClean="0"/>
              <a:t>53</a:t>
            </a:r>
            <a:endParaRPr lang="en-GB" dirty="0"/>
          </a:p>
        </p:txBody>
      </p:sp>
    </p:spTree>
    <p:extLst>
      <p:ext uri="{BB962C8B-B14F-4D97-AF65-F5344CB8AC3E}">
        <p14:creationId xmlns:p14="http://schemas.microsoft.com/office/powerpoint/2010/main" val="4178259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421" y="229402"/>
            <a:ext cx="8911687" cy="1280890"/>
          </a:xfrm>
        </p:spPr>
        <p:txBody>
          <a:bodyPr/>
          <a:lstStyle/>
          <a:p>
            <a:pPr algn="ctr"/>
            <a:r>
              <a:rPr lang="en-GB" dirty="0" smtClean="0"/>
              <a:t>Philadelphia 1750</a:t>
            </a:r>
            <a:endParaRPr lang="en-GB" dirty="0"/>
          </a:p>
        </p:txBody>
      </p:sp>
      <p:pic>
        <p:nvPicPr>
          <p:cNvPr id="1030" name="Picture 6" descr="This is a drawing of a main road in colonial Bosto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66" y="1542385"/>
            <a:ext cx="10930466" cy="509666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dirty="0"/>
          </a:p>
        </p:txBody>
      </p:sp>
      <p:sp>
        <p:nvSpPr>
          <p:cNvPr id="5" name="TextBox 4"/>
          <p:cNvSpPr txBox="1"/>
          <p:nvPr/>
        </p:nvSpPr>
        <p:spPr>
          <a:xfrm>
            <a:off x="11079238" y="248356"/>
            <a:ext cx="982133" cy="369332"/>
          </a:xfrm>
          <a:prstGeom prst="rect">
            <a:avLst/>
          </a:prstGeom>
          <a:noFill/>
        </p:spPr>
        <p:txBody>
          <a:bodyPr wrap="square" rtlCol="0">
            <a:spAutoFit/>
          </a:bodyPr>
          <a:lstStyle/>
          <a:p>
            <a:r>
              <a:rPr lang="en-GB" dirty="0" smtClean="0"/>
              <a:t>54</a:t>
            </a:r>
            <a:endParaRPr lang="en-GB" dirty="0"/>
          </a:p>
        </p:txBody>
      </p:sp>
    </p:spTree>
    <p:extLst>
      <p:ext uri="{BB962C8B-B14F-4D97-AF65-F5344CB8AC3E}">
        <p14:creationId xmlns:p14="http://schemas.microsoft.com/office/powerpoint/2010/main" val="104306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137" y="337239"/>
            <a:ext cx="8911687" cy="1280890"/>
          </a:xfrm>
        </p:spPr>
        <p:txBody>
          <a:bodyPr/>
          <a:lstStyle/>
          <a:p>
            <a:r>
              <a:rPr lang="en-GB" dirty="0" smtClean="0"/>
              <a:t>Tobacco Plantation Carolinas 1750</a:t>
            </a:r>
            <a:endParaRPr lang="en-GB" dirty="0"/>
          </a:p>
        </p:txBody>
      </p:sp>
      <p:sp>
        <p:nvSpPr>
          <p:cNvPr id="3" name="Content Placeholder 2"/>
          <p:cNvSpPr>
            <a:spLocks noGrp="1"/>
          </p:cNvSpPr>
          <p:nvPr>
            <p:ph idx="1"/>
          </p:nvPr>
        </p:nvSpPr>
        <p:spPr/>
        <p:txBody>
          <a:bodyPr/>
          <a:lstStyle/>
          <a:p>
            <a:endParaRPr lang="en-GB"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658" y="1488141"/>
            <a:ext cx="9440332" cy="4945748"/>
          </a:xfrm>
          <a:prstGeom prst="rect">
            <a:avLst/>
          </a:prstGeom>
        </p:spPr>
      </p:pic>
      <p:sp>
        <p:nvSpPr>
          <p:cNvPr id="5" name="TextBox 4"/>
          <p:cNvSpPr txBox="1"/>
          <p:nvPr/>
        </p:nvSpPr>
        <p:spPr>
          <a:xfrm>
            <a:off x="11079238" y="248356"/>
            <a:ext cx="982133" cy="369332"/>
          </a:xfrm>
          <a:prstGeom prst="rect">
            <a:avLst/>
          </a:prstGeom>
          <a:noFill/>
        </p:spPr>
        <p:txBody>
          <a:bodyPr wrap="square" rtlCol="0">
            <a:spAutoFit/>
          </a:bodyPr>
          <a:lstStyle/>
          <a:p>
            <a:r>
              <a:rPr lang="en-GB" dirty="0" smtClean="0"/>
              <a:t>55</a:t>
            </a:r>
            <a:endParaRPr lang="en-GB" dirty="0"/>
          </a:p>
        </p:txBody>
      </p:sp>
    </p:spTree>
    <p:extLst>
      <p:ext uri="{BB962C8B-B14F-4D97-AF65-F5344CB8AC3E}">
        <p14:creationId xmlns:p14="http://schemas.microsoft.com/office/powerpoint/2010/main" val="37573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5126" y="362853"/>
            <a:ext cx="8911687" cy="1280890"/>
          </a:xfrm>
        </p:spPr>
        <p:txBody>
          <a:bodyPr/>
          <a:lstStyle/>
          <a:p>
            <a:pPr algn="ctr"/>
            <a:r>
              <a:rPr lang="en-GB" dirty="0" smtClean="0"/>
              <a:t>Boston 1750</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4" y="1534886"/>
            <a:ext cx="11811000" cy="5551714"/>
          </a:xfrm>
          <a:prstGeom prst="rect">
            <a:avLst/>
          </a:prstGeom>
        </p:spPr>
      </p:pic>
      <p:sp>
        <p:nvSpPr>
          <p:cNvPr id="5" name="TextBox 4"/>
          <p:cNvSpPr txBox="1"/>
          <p:nvPr/>
        </p:nvSpPr>
        <p:spPr>
          <a:xfrm>
            <a:off x="11079238" y="248356"/>
            <a:ext cx="982133" cy="369332"/>
          </a:xfrm>
          <a:prstGeom prst="rect">
            <a:avLst/>
          </a:prstGeom>
          <a:noFill/>
        </p:spPr>
        <p:txBody>
          <a:bodyPr wrap="square" rtlCol="0">
            <a:spAutoFit/>
          </a:bodyPr>
          <a:lstStyle/>
          <a:p>
            <a:r>
              <a:rPr lang="en-GB" dirty="0" smtClean="0"/>
              <a:t>56</a:t>
            </a:r>
            <a:endParaRPr lang="en-GB" dirty="0"/>
          </a:p>
        </p:txBody>
      </p:sp>
    </p:spTree>
    <p:extLst>
      <p:ext uri="{BB962C8B-B14F-4D97-AF65-F5344CB8AC3E}">
        <p14:creationId xmlns:p14="http://schemas.microsoft.com/office/powerpoint/2010/main" val="3471250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3984" y="588251"/>
            <a:ext cx="8911687" cy="1132973"/>
          </a:xfrm>
        </p:spPr>
        <p:txBody>
          <a:bodyPr/>
          <a:lstStyle/>
          <a:p>
            <a:pPr algn="ctr"/>
            <a:r>
              <a:rPr lang="en-GB" dirty="0" smtClean="0"/>
              <a:t>Pennsylvania farm 1760s</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1" y="1349830"/>
            <a:ext cx="12017829" cy="5288202"/>
          </a:xfrm>
          <a:prstGeom prst="rect">
            <a:avLst/>
          </a:prstGeom>
        </p:spPr>
      </p:pic>
      <p:sp>
        <p:nvSpPr>
          <p:cNvPr id="5" name="TextBox 4"/>
          <p:cNvSpPr txBox="1"/>
          <p:nvPr/>
        </p:nvSpPr>
        <p:spPr>
          <a:xfrm>
            <a:off x="11079238" y="248356"/>
            <a:ext cx="982133" cy="369332"/>
          </a:xfrm>
          <a:prstGeom prst="rect">
            <a:avLst/>
          </a:prstGeom>
          <a:noFill/>
        </p:spPr>
        <p:txBody>
          <a:bodyPr wrap="square" rtlCol="0">
            <a:spAutoFit/>
          </a:bodyPr>
          <a:lstStyle/>
          <a:p>
            <a:r>
              <a:rPr lang="en-GB" dirty="0" smtClean="0"/>
              <a:t>57</a:t>
            </a:r>
            <a:endParaRPr lang="en-GB" dirty="0"/>
          </a:p>
        </p:txBody>
      </p:sp>
    </p:spTree>
    <p:extLst>
      <p:ext uri="{BB962C8B-B14F-4D97-AF65-F5344CB8AC3E}">
        <p14:creationId xmlns:p14="http://schemas.microsoft.com/office/powerpoint/2010/main" val="9274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022" y="501447"/>
            <a:ext cx="8911687" cy="1280890"/>
          </a:xfrm>
        </p:spPr>
        <p:txBody>
          <a:bodyPr/>
          <a:lstStyle/>
          <a:p>
            <a:pPr algn="ctr"/>
            <a:r>
              <a:rPr lang="en-GB" dirty="0" smtClean="0"/>
              <a:t>Rice Plantation</a:t>
            </a:r>
            <a:endParaRPr lang="en-GB" dirty="0"/>
          </a:p>
        </p:txBody>
      </p:sp>
      <p:pic>
        <p:nvPicPr>
          <p:cNvPr id="1026" name="Picture 2" descr="Our rice plantations look promising this year. Weather forecasts promise a really good harvest. I swear it, in 50 years tops, we'll be able to predict rains by seconds of precision! History Essay, Us History, African American History, Black History, Southern Colonies, Middle Passage, Babylon The Great, Colonial America, Sant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393372"/>
            <a:ext cx="12017829" cy="5464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79238" y="248356"/>
            <a:ext cx="982133" cy="646331"/>
          </a:xfrm>
          <a:prstGeom prst="rect">
            <a:avLst/>
          </a:prstGeom>
          <a:noFill/>
        </p:spPr>
        <p:txBody>
          <a:bodyPr wrap="square" rtlCol="0">
            <a:spAutoFit/>
          </a:bodyPr>
          <a:lstStyle/>
          <a:p>
            <a:r>
              <a:rPr lang="en-GB" dirty="0" smtClean="0"/>
              <a:t>58</a:t>
            </a:r>
          </a:p>
          <a:p>
            <a:endParaRPr lang="en-GB" dirty="0"/>
          </a:p>
        </p:txBody>
      </p:sp>
    </p:spTree>
    <p:extLst>
      <p:ext uri="{BB962C8B-B14F-4D97-AF65-F5344CB8AC3E}">
        <p14:creationId xmlns:p14="http://schemas.microsoft.com/office/powerpoint/2010/main" val="3605694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571" y="141031"/>
            <a:ext cx="8911687" cy="738863"/>
          </a:xfrm>
        </p:spPr>
        <p:txBody>
          <a:bodyPr/>
          <a:lstStyle/>
          <a:p>
            <a:pPr algn="ctr"/>
            <a:r>
              <a:rPr lang="en-GB" dirty="0" smtClean="0"/>
              <a:t>French North America</a:t>
            </a:r>
            <a:endParaRPr lang="en-GB" dirty="0"/>
          </a:p>
        </p:txBody>
      </p:sp>
      <p:sp>
        <p:nvSpPr>
          <p:cNvPr id="3" name="Content Placeholder 2"/>
          <p:cNvSpPr>
            <a:spLocks noGrp="1"/>
          </p:cNvSpPr>
          <p:nvPr>
            <p:ph idx="1"/>
          </p:nvPr>
        </p:nvSpPr>
        <p:spPr>
          <a:xfrm>
            <a:off x="206829" y="1404258"/>
            <a:ext cx="11898086" cy="4909456"/>
          </a:xfrm>
        </p:spPr>
        <p:txBody>
          <a:bodyPr>
            <a:normAutofit/>
          </a:bodyPr>
          <a:lstStyle/>
          <a:p>
            <a:pPr lvl="1"/>
            <a:r>
              <a:rPr lang="en-GB" sz="2800" dirty="0" smtClean="0">
                <a:latin typeface="Arial" panose="020B0604020202020204" pitchFamily="34" charset="0"/>
                <a:cs typeface="Arial" panose="020B0604020202020204" pitchFamily="34" charset="0"/>
              </a:rPr>
              <a:t>Few settlers…despite Sun King (Louis 14</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efforts: </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Royal directive, not private </a:t>
            </a:r>
            <a:r>
              <a:rPr lang="en-GB" sz="2800" dirty="0">
                <a:latin typeface="Arial" panose="020B0604020202020204" pitchFamily="34" charset="0"/>
                <a:cs typeface="Arial" panose="020B0604020202020204" pitchFamily="34" charset="0"/>
              </a:rPr>
              <a:t>companies: </a:t>
            </a:r>
            <a:endParaRPr lang="en-GB" sz="2800" dirty="0" smtClean="0">
              <a:latin typeface="Arial" panose="020B0604020202020204" pitchFamily="34" charset="0"/>
              <a:cs typeface="Arial" panose="020B0604020202020204" pitchFamily="34" charset="0"/>
            </a:endParaRP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Filles </a:t>
            </a:r>
            <a:r>
              <a:rPr lang="en-GB" sz="2800" dirty="0">
                <a:latin typeface="Arial" panose="020B0604020202020204" pitchFamily="34" charset="0"/>
                <a:cs typeface="Arial" panose="020B0604020202020204" pitchFamily="34" charset="0"/>
              </a:rPr>
              <a:t>de </a:t>
            </a:r>
            <a:r>
              <a:rPr lang="en-GB" sz="2800" dirty="0" smtClean="0">
                <a:latin typeface="Arial" panose="020B0604020202020204" pitchFamily="34" charset="0"/>
                <a:cs typeface="Arial" panose="020B0604020202020204" pitchFamily="34" charset="0"/>
              </a:rPr>
              <a:t>Roi 1690’s</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60,000 settlers by </a:t>
            </a:r>
            <a:r>
              <a:rPr lang="en-GB" sz="2800" dirty="0" smtClean="0">
                <a:latin typeface="Arial" panose="020B0604020202020204" pitchFamily="34" charset="0"/>
                <a:cs typeface="Arial" panose="020B0604020202020204" pitchFamily="34" charset="0"/>
              </a:rPr>
              <a:t>1750</a:t>
            </a: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vs 1,600,000 in British America</a:t>
            </a:r>
          </a:p>
          <a:p>
            <a:pPr lvl="1"/>
            <a:endParaRPr lang="en-GB" sz="2800" dirty="0" smtClean="0">
              <a:latin typeface="Arial" panose="020B0604020202020204" pitchFamily="34" charset="0"/>
              <a:cs typeface="Arial" panose="020B0604020202020204" pitchFamily="34" charset="0"/>
            </a:endParaRPr>
          </a:p>
          <a:p>
            <a:endParaRPr lang="en-GB" dirty="0"/>
          </a:p>
          <a:p>
            <a:endParaRPr lang="en-GB" dirty="0" smtClean="0"/>
          </a:p>
          <a:p>
            <a:endParaRPr lang="en-GB" dirty="0"/>
          </a:p>
          <a:p>
            <a:pPr marL="0" indent="0">
              <a:buNone/>
            </a:pPr>
            <a:endParaRPr lang="en-GB" dirty="0" smtClean="0"/>
          </a:p>
        </p:txBody>
      </p:sp>
      <p:sp>
        <p:nvSpPr>
          <p:cNvPr id="4" name="TextBox 3"/>
          <p:cNvSpPr txBox="1"/>
          <p:nvPr/>
        </p:nvSpPr>
        <p:spPr>
          <a:xfrm>
            <a:off x="11299371" y="296570"/>
            <a:ext cx="332023" cy="369332"/>
          </a:xfrm>
          <a:prstGeom prst="rect">
            <a:avLst/>
          </a:prstGeom>
          <a:noFill/>
        </p:spPr>
        <p:txBody>
          <a:bodyPr wrap="square" rtlCol="0">
            <a:spAutoFit/>
          </a:bodyPr>
          <a:lstStyle/>
          <a:p>
            <a:r>
              <a:rPr lang="en-GB" dirty="0" smtClean="0"/>
              <a:t>4</a:t>
            </a:r>
            <a:endParaRPr lang="en-GB" dirty="0"/>
          </a:p>
        </p:txBody>
      </p:sp>
    </p:spTree>
    <p:extLst>
      <p:ext uri="{BB962C8B-B14F-4D97-AF65-F5344CB8AC3E}">
        <p14:creationId xmlns:p14="http://schemas.microsoft.com/office/powerpoint/2010/main" val="69906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515" y="479144"/>
            <a:ext cx="8911687" cy="1280890"/>
          </a:xfrm>
        </p:spPr>
        <p:txBody>
          <a:bodyPr/>
          <a:lstStyle/>
          <a:p>
            <a:r>
              <a:rPr lang="en-GB" dirty="0" smtClean="0"/>
              <a:t>Loading rice harvest</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524" y="1817648"/>
            <a:ext cx="10569452" cy="4962293"/>
          </a:xfrm>
          <a:prstGeom prst="rect">
            <a:avLst/>
          </a:prstGeom>
        </p:spPr>
      </p:pic>
      <p:sp>
        <p:nvSpPr>
          <p:cNvPr id="4" name="TextBox 3"/>
          <p:cNvSpPr txBox="1"/>
          <p:nvPr/>
        </p:nvSpPr>
        <p:spPr>
          <a:xfrm>
            <a:off x="11079238" y="248356"/>
            <a:ext cx="982133" cy="369332"/>
          </a:xfrm>
          <a:prstGeom prst="rect">
            <a:avLst/>
          </a:prstGeom>
          <a:noFill/>
        </p:spPr>
        <p:txBody>
          <a:bodyPr wrap="square" rtlCol="0">
            <a:spAutoFit/>
          </a:bodyPr>
          <a:lstStyle/>
          <a:p>
            <a:r>
              <a:rPr lang="en-GB" dirty="0" smtClean="0"/>
              <a:t>59</a:t>
            </a:r>
            <a:endParaRPr lang="en-GB" dirty="0"/>
          </a:p>
        </p:txBody>
      </p:sp>
    </p:spTree>
    <p:extLst>
      <p:ext uri="{BB962C8B-B14F-4D97-AF65-F5344CB8AC3E}">
        <p14:creationId xmlns:p14="http://schemas.microsoft.com/office/powerpoint/2010/main" val="6628773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714" y="225822"/>
            <a:ext cx="8911687" cy="1280890"/>
          </a:xfrm>
        </p:spPr>
        <p:txBody>
          <a:bodyPr/>
          <a:lstStyle/>
          <a:p>
            <a:pPr algn="ctr"/>
            <a:r>
              <a:rPr lang="en-GB" dirty="0" smtClean="0"/>
              <a:t>Border Country</a:t>
            </a:r>
            <a:endParaRPr lang="en-GB" dirty="0"/>
          </a:p>
        </p:txBody>
      </p:sp>
      <p:pic>
        <p:nvPicPr>
          <p:cNvPr id="6146" name="Picture 2" descr="https://i.pinimg.com/564x/b3/be/e9/b3bee94c3b1cdb75485d8747f352529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29" y="1129554"/>
            <a:ext cx="11680371" cy="55222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035695" y="237470"/>
            <a:ext cx="982133" cy="369332"/>
          </a:xfrm>
          <a:prstGeom prst="rect">
            <a:avLst/>
          </a:prstGeom>
          <a:noFill/>
        </p:spPr>
        <p:txBody>
          <a:bodyPr wrap="square" rtlCol="0">
            <a:spAutoFit/>
          </a:bodyPr>
          <a:lstStyle/>
          <a:p>
            <a:r>
              <a:rPr lang="en-GB" dirty="0" smtClean="0"/>
              <a:t>60</a:t>
            </a:r>
            <a:endParaRPr lang="en-GB" dirty="0"/>
          </a:p>
        </p:txBody>
      </p:sp>
    </p:spTree>
    <p:extLst>
      <p:ext uri="{BB962C8B-B14F-4D97-AF65-F5344CB8AC3E}">
        <p14:creationId xmlns:p14="http://schemas.microsoft.com/office/powerpoint/2010/main" val="36137925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278" y="193804"/>
            <a:ext cx="8911687" cy="792314"/>
          </a:xfrm>
        </p:spPr>
        <p:txBody>
          <a:bodyPr/>
          <a:lstStyle/>
          <a:p>
            <a:r>
              <a:rPr lang="en-GB" dirty="0" smtClean="0"/>
              <a:t>Plantation owner visiting slaves 1760s</a:t>
            </a:r>
            <a:endParaRPr lang="en-GB" dirty="0"/>
          </a:p>
        </p:txBody>
      </p:sp>
      <p:pic>
        <p:nvPicPr>
          <p:cNvPr id="12290" name="Picture 2" descr="13 best images about Southern Colonies on Pinterest | Mansion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965" y="1004047"/>
            <a:ext cx="10345270" cy="58539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88095" y="389870"/>
            <a:ext cx="982133" cy="369332"/>
          </a:xfrm>
          <a:prstGeom prst="rect">
            <a:avLst/>
          </a:prstGeom>
          <a:noFill/>
        </p:spPr>
        <p:txBody>
          <a:bodyPr wrap="square" rtlCol="0">
            <a:spAutoFit/>
          </a:bodyPr>
          <a:lstStyle/>
          <a:p>
            <a:r>
              <a:rPr lang="en-GB" dirty="0" smtClean="0"/>
              <a:t>61</a:t>
            </a:r>
            <a:endParaRPr lang="en-GB" dirty="0"/>
          </a:p>
        </p:txBody>
      </p:sp>
    </p:spTree>
    <p:extLst>
      <p:ext uri="{BB962C8B-B14F-4D97-AF65-F5344CB8AC3E}">
        <p14:creationId xmlns:p14="http://schemas.microsoft.com/office/powerpoint/2010/main" val="7087421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3" y="674915"/>
            <a:ext cx="11830050" cy="618308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dirty="0"/>
          </a:p>
        </p:txBody>
      </p:sp>
      <p:sp>
        <p:nvSpPr>
          <p:cNvPr id="5" name="Oval 4"/>
          <p:cNvSpPr/>
          <p:nvPr/>
        </p:nvSpPr>
        <p:spPr>
          <a:xfrm rot="20813328">
            <a:off x="7511591" y="1196373"/>
            <a:ext cx="3094118" cy="1700394"/>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t>East Anglia </a:t>
            </a:r>
          </a:p>
          <a:p>
            <a:pPr algn="ctr"/>
            <a:endParaRPr lang="en-GB" dirty="0"/>
          </a:p>
        </p:txBody>
      </p:sp>
      <p:sp>
        <p:nvSpPr>
          <p:cNvPr id="8" name="Oval 7"/>
          <p:cNvSpPr/>
          <p:nvPr/>
        </p:nvSpPr>
        <p:spPr>
          <a:xfrm rot="20282224">
            <a:off x="3460125" y="4167946"/>
            <a:ext cx="2860020" cy="1303050"/>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West Country</a:t>
            </a:r>
            <a:endParaRPr lang="en-GB" sz="3200" dirty="0"/>
          </a:p>
        </p:txBody>
      </p:sp>
      <p:sp>
        <p:nvSpPr>
          <p:cNvPr id="9" name="Oval 8"/>
          <p:cNvSpPr/>
          <p:nvPr/>
        </p:nvSpPr>
        <p:spPr>
          <a:xfrm>
            <a:off x="5734630" y="2209800"/>
            <a:ext cx="2253958" cy="1868432"/>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Midlands, Holland, Germany Swedes</a:t>
            </a:r>
            <a:endParaRPr lang="en-GB" sz="2400" dirty="0"/>
          </a:p>
        </p:txBody>
      </p:sp>
      <p:sp>
        <p:nvSpPr>
          <p:cNvPr id="6" name="Oval 5"/>
          <p:cNvSpPr/>
          <p:nvPr/>
        </p:nvSpPr>
        <p:spPr>
          <a:xfrm rot="19490400">
            <a:off x="1427023" y="3639296"/>
            <a:ext cx="5236190" cy="1263277"/>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Scotch Irish, the Borders, Scottish Highlanders</a:t>
            </a:r>
            <a:endParaRPr lang="en-GB" sz="3200" dirty="0"/>
          </a:p>
        </p:txBody>
      </p:sp>
      <p:sp>
        <p:nvSpPr>
          <p:cNvPr id="7" name="TextBox 6"/>
          <p:cNvSpPr txBox="1"/>
          <p:nvPr/>
        </p:nvSpPr>
        <p:spPr>
          <a:xfrm>
            <a:off x="2041616" y="200574"/>
            <a:ext cx="7918712" cy="923330"/>
          </a:xfrm>
          <a:prstGeom prst="rect">
            <a:avLst/>
          </a:prstGeom>
          <a:noFill/>
        </p:spPr>
        <p:txBody>
          <a:bodyPr wrap="square" rtlCol="0">
            <a:spAutoFit/>
          </a:bodyPr>
          <a:lstStyle/>
          <a:p>
            <a:pPr algn="ctr"/>
            <a:r>
              <a:rPr lang="en-GB" sz="5400" dirty="0" smtClean="0">
                <a:latin typeface="Arial" panose="020B0604020202020204" pitchFamily="34" charset="0"/>
                <a:cs typeface="Arial" panose="020B0604020202020204" pitchFamily="34" charset="0"/>
              </a:rPr>
              <a:t>British America 1760</a:t>
            </a:r>
            <a:endParaRPr lang="en-GB" sz="5400" dirty="0">
              <a:latin typeface="Arial" panose="020B0604020202020204" pitchFamily="34" charset="0"/>
              <a:cs typeface="Arial" panose="020B0604020202020204" pitchFamily="34" charset="0"/>
            </a:endParaRPr>
          </a:p>
        </p:txBody>
      </p:sp>
      <p:sp>
        <p:nvSpPr>
          <p:cNvPr id="2" name="TextBox 1"/>
          <p:cNvSpPr txBox="1"/>
          <p:nvPr/>
        </p:nvSpPr>
        <p:spPr>
          <a:xfrm rot="19747715">
            <a:off x="2714618" y="4070030"/>
            <a:ext cx="3744966" cy="132343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p:spPr>
        <p:txBody>
          <a:bodyPr wrap="square" rtlCol="0">
            <a:spAutoFit/>
          </a:bodyPr>
          <a:lstStyle/>
          <a:p>
            <a:pPr algn="ctr"/>
            <a:r>
              <a:rPr lang="en-GB" sz="8000" dirty="0" smtClean="0">
                <a:latin typeface="Arial" panose="020B0604020202020204" pitchFamily="34" charset="0"/>
                <a:cs typeface="Arial" panose="020B0604020202020204" pitchFamily="34" charset="0"/>
              </a:rPr>
              <a:t>Slaves</a:t>
            </a:r>
            <a:endParaRPr lang="en-GB" sz="8000" dirty="0">
              <a:latin typeface="Arial" panose="020B0604020202020204" pitchFamily="34" charset="0"/>
              <a:cs typeface="Arial" panose="020B0604020202020204" pitchFamily="34" charset="0"/>
            </a:endParaRPr>
          </a:p>
        </p:txBody>
      </p:sp>
      <p:sp>
        <p:nvSpPr>
          <p:cNvPr id="4" name="Rectangle 3"/>
          <p:cNvSpPr/>
          <p:nvPr/>
        </p:nvSpPr>
        <p:spPr>
          <a:xfrm>
            <a:off x="2991441" y="-286266"/>
            <a:ext cx="2300693" cy="369332"/>
          </a:xfrm>
          <a:prstGeom prst="rect">
            <a:avLst/>
          </a:prstGeom>
        </p:spPr>
        <p:txBody>
          <a:bodyPr wrap="none">
            <a:spAutoFit/>
          </a:bodyPr>
          <a:lstStyle/>
          <a:p>
            <a:pPr algn="ctr"/>
            <a:r>
              <a:rPr lang="en-GB" dirty="0">
                <a:latin typeface="Arial" panose="020B0604020202020204" pitchFamily="34" charset="0"/>
                <a:cs typeface="Arial" panose="020B0604020202020204" pitchFamily="34" charset="0"/>
              </a:rPr>
              <a:t>British America 1750</a:t>
            </a:r>
          </a:p>
        </p:txBody>
      </p:sp>
      <p:sp>
        <p:nvSpPr>
          <p:cNvPr id="12" name="TextBox 11"/>
          <p:cNvSpPr txBox="1"/>
          <p:nvPr/>
        </p:nvSpPr>
        <p:spPr>
          <a:xfrm>
            <a:off x="11035695" y="237470"/>
            <a:ext cx="982133" cy="369332"/>
          </a:xfrm>
          <a:prstGeom prst="rect">
            <a:avLst/>
          </a:prstGeom>
          <a:noFill/>
        </p:spPr>
        <p:txBody>
          <a:bodyPr wrap="square" rtlCol="0">
            <a:spAutoFit/>
          </a:bodyPr>
          <a:lstStyle/>
          <a:p>
            <a:r>
              <a:rPr lang="en-GB" dirty="0" smtClean="0"/>
              <a:t>62</a:t>
            </a:r>
            <a:endParaRPr lang="en-GB" dirty="0"/>
          </a:p>
        </p:txBody>
      </p:sp>
    </p:spTree>
    <p:extLst>
      <p:ext uri="{BB962C8B-B14F-4D97-AF65-F5344CB8AC3E}">
        <p14:creationId xmlns:p14="http://schemas.microsoft.com/office/powerpoint/2010/main" val="31679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6"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297" y="471710"/>
            <a:ext cx="8911687" cy="1280890"/>
          </a:xfrm>
        </p:spPr>
        <p:txBody>
          <a:bodyPr/>
          <a:lstStyle/>
          <a:p>
            <a:pPr algn="ctr"/>
            <a:r>
              <a:rPr lang="en-GB" dirty="0" smtClean="0"/>
              <a:t>British America 1750</a:t>
            </a:r>
            <a:endParaRPr lang="en-GB" dirty="0"/>
          </a:p>
        </p:txBody>
      </p:sp>
      <p:sp>
        <p:nvSpPr>
          <p:cNvPr id="3" name="Content Placeholder 2"/>
          <p:cNvSpPr>
            <a:spLocks noGrp="1"/>
          </p:cNvSpPr>
          <p:nvPr>
            <p:ph idx="1"/>
          </p:nvPr>
        </p:nvSpPr>
        <p:spPr>
          <a:xfrm>
            <a:off x="609601" y="1404259"/>
            <a:ext cx="11468100" cy="4136570"/>
          </a:xfrm>
        </p:spPr>
        <p:txBody>
          <a:bodyPr>
            <a:normAutofit lnSpcReduction="10000"/>
          </a:bodyPr>
          <a:lstStyle/>
          <a:p>
            <a:r>
              <a:rPr lang="en-GB" sz="2800" dirty="0" smtClean="0">
                <a:latin typeface="Arial" panose="020B0604020202020204" pitchFamily="34" charset="0"/>
                <a:cs typeface="Arial" panose="020B0604020202020204" pitchFamily="34" charset="0"/>
              </a:rPr>
              <a:t>A complicated set of 13 colonies prosperous and growing rapidly</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An agrarian economy with first cities (New York, Philadelphia, Boston, Savanah) integrated within the British empire</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90% of white population still British with shared language and culture</a:t>
            </a:r>
          </a:p>
          <a:p>
            <a:endParaRPr lang="en-GB" sz="3600" dirty="0">
              <a:solidFill>
                <a:schemeClr val="tx1"/>
              </a:solidFill>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United by fear of Indians, France and Spain</a:t>
            </a:r>
          </a:p>
          <a:p>
            <a:endParaRPr lang="en-GB" sz="28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endParaRPr lang="en-GB" dirty="0"/>
          </a:p>
          <a:p>
            <a:endParaRPr lang="en-GB" dirty="0"/>
          </a:p>
          <a:p>
            <a:endParaRPr lang="en-GB" dirty="0"/>
          </a:p>
        </p:txBody>
      </p:sp>
      <p:sp>
        <p:nvSpPr>
          <p:cNvPr id="4" name="TextBox 3"/>
          <p:cNvSpPr txBox="1"/>
          <p:nvPr/>
        </p:nvSpPr>
        <p:spPr>
          <a:xfrm>
            <a:off x="235356" y="5660571"/>
            <a:ext cx="11683005" cy="1077218"/>
          </a:xfrm>
          <a:prstGeom prst="rect">
            <a:avLst/>
          </a:prstGeom>
          <a:solidFill>
            <a:schemeClr val="bg1"/>
          </a:solidFill>
        </p:spPr>
        <p:txBody>
          <a:bodyPr wrap="none" rtlCol="0">
            <a:spAutoFit/>
          </a:bodyPr>
          <a:lstStyle/>
          <a:p>
            <a:pPr algn="ctr"/>
            <a:r>
              <a:rPr lang="en-GB" sz="3200" dirty="0" smtClean="0">
                <a:latin typeface="Arial" panose="020B0604020202020204" pitchFamily="34" charset="0"/>
                <a:cs typeface="Arial" panose="020B0604020202020204" pitchFamily="34" charset="0"/>
              </a:rPr>
              <a:t>Britain has a prosperous growing and loyal empire </a:t>
            </a:r>
            <a:r>
              <a:rPr lang="en-GB" sz="3200" dirty="0" smtClean="0">
                <a:latin typeface="Arial" panose="020B0604020202020204" pitchFamily="34" charset="0"/>
                <a:cs typeface="Arial" panose="020B0604020202020204" pitchFamily="34" charset="0"/>
              </a:rPr>
              <a:t>and appears</a:t>
            </a:r>
            <a:endParaRPr lang="en-GB" sz="3200" dirty="0" smtClean="0">
              <a:latin typeface="Arial" panose="020B0604020202020204" pitchFamily="34" charset="0"/>
              <a:cs typeface="Arial" panose="020B0604020202020204" pitchFamily="34" charset="0"/>
            </a:endParaRPr>
          </a:p>
          <a:p>
            <a:pPr algn="ctr"/>
            <a:r>
              <a:rPr lang="en-GB" sz="3200" dirty="0" smtClean="0">
                <a:latin typeface="Arial" panose="020B0604020202020204" pitchFamily="34" charset="0"/>
                <a:cs typeface="Arial" panose="020B0604020202020204" pitchFamily="34" charset="0"/>
              </a:rPr>
              <a:t>set </a:t>
            </a:r>
            <a:r>
              <a:rPr lang="en-GB" sz="3200" dirty="0" smtClean="0">
                <a:latin typeface="Arial" panose="020B0604020202020204" pitchFamily="34" charset="0"/>
                <a:cs typeface="Arial" panose="020B0604020202020204" pitchFamily="34" charset="0"/>
              </a:rPr>
              <a:t>to rule the Americas…..what could possibly go wrong?</a:t>
            </a:r>
            <a:endParaRPr lang="en-GB" sz="3200" dirty="0"/>
          </a:p>
        </p:txBody>
      </p:sp>
      <p:sp>
        <p:nvSpPr>
          <p:cNvPr id="5" name="TextBox 4"/>
          <p:cNvSpPr txBox="1"/>
          <p:nvPr/>
        </p:nvSpPr>
        <p:spPr>
          <a:xfrm>
            <a:off x="11079238" y="248356"/>
            <a:ext cx="982133" cy="369332"/>
          </a:xfrm>
          <a:prstGeom prst="rect">
            <a:avLst/>
          </a:prstGeom>
          <a:noFill/>
        </p:spPr>
        <p:txBody>
          <a:bodyPr wrap="square" rtlCol="0">
            <a:spAutoFit/>
          </a:bodyPr>
          <a:lstStyle/>
          <a:p>
            <a:r>
              <a:rPr lang="en-GB" dirty="0" smtClean="0"/>
              <a:t>65</a:t>
            </a:r>
            <a:endParaRPr lang="en-GB" dirty="0"/>
          </a:p>
        </p:txBody>
      </p:sp>
    </p:spTree>
    <p:extLst>
      <p:ext uri="{BB962C8B-B14F-4D97-AF65-F5344CB8AC3E}">
        <p14:creationId xmlns:p14="http://schemas.microsoft.com/office/powerpoint/2010/main" val="66829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114" y="116512"/>
            <a:ext cx="10363199" cy="1280890"/>
          </a:xfrm>
        </p:spPr>
        <p:txBody>
          <a:bodyPr/>
          <a:lstStyle/>
          <a:p>
            <a:pPr algn="ctr"/>
            <a:r>
              <a:rPr lang="en-GB" dirty="0" smtClean="0"/>
              <a:t>Filles de Roi</a:t>
            </a:r>
            <a:r>
              <a:rPr lang="en-GB" dirty="0"/>
              <a:t> </a:t>
            </a:r>
            <a:r>
              <a:rPr lang="en-GB" dirty="0" smtClean="0"/>
              <a:t>1663: Louis XIV recruits 800 ladies for New France </a:t>
            </a:r>
            <a:endParaRPr lang="en-GB" dirty="0"/>
          </a:p>
        </p:txBody>
      </p:sp>
      <p:pic>
        <p:nvPicPr>
          <p:cNvPr id="1026" name="Picture 2" descr="https://i0.wp.com/upload.wikimedia.org/wikipedia/commons/1/1e/Arrival_of_the_Brides_-_Eleanor_Fortescue-Brickda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67" y="1346552"/>
            <a:ext cx="10082590" cy="5229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299371" y="296570"/>
            <a:ext cx="332023" cy="369332"/>
          </a:xfrm>
          <a:prstGeom prst="rect">
            <a:avLst/>
          </a:prstGeom>
          <a:noFill/>
        </p:spPr>
        <p:txBody>
          <a:bodyPr wrap="square" rtlCol="0">
            <a:spAutoFit/>
          </a:bodyPr>
          <a:lstStyle/>
          <a:p>
            <a:r>
              <a:rPr lang="en-GB" dirty="0" smtClean="0"/>
              <a:t>5</a:t>
            </a:r>
            <a:endParaRPr lang="en-GB" dirty="0"/>
          </a:p>
        </p:txBody>
      </p:sp>
    </p:spTree>
    <p:extLst>
      <p:ext uri="{BB962C8B-B14F-4D97-AF65-F5344CB8AC3E}">
        <p14:creationId xmlns:p14="http://schemas.microsoft.com/office/powerpoint/2010/main" val="565457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2239" y="90710"/>
            <a:ext cx="8911687" cy="1280890"/>
          </a:xfrm>
        </p:spPr>
        <p:txBody>
          <a:bodyPr/>
          <a:lstStyle/>
          <a:p>
            <a:r>
              <a:rPr lang="en-GB" dirty="0" smtClean="0"/>
              <a:t>French colonies</a:t>
            </a:r>
            <a:endParaRPr lang="en-GB" dirty="0"/>
          </a:p>
        </p:txBody>
      </p:sp>
      <p:sp>
        <p:nvSpPr>
          <p:cNvPr id="3" name="Content Placeholder 2"/>
          <p:cNvSpPr>
            <a:spLocks noGrp="1"/>
          </p:cNvSpPr>
          <p:nvPr>
            <p:ph idx="1"/>
          </p:nvPr>
        </p:nvSpPr>
        <p:spPr>
          <a:xfrm>
            <a:off x="446316" y="1306287"/>
            <a:ext cx="11299371" cy="1959428"/>
          </a:xfrm>
        </p:spPr>
        <p:txBody>
          <a:bodyPr>
            <a:normAutofit fontScale="92500"/>
          </a:bodyPr>
          <a:lstStyle/>
          <a:p>
            <a:pPr lvl="1"/>
            <a:r>
              <a:rPr lang="en-GB" sz="2800" dirty="0" smtClean="0">
                <a:latin typeface="Arial" panose="020B0604020202020204" pitchFamily="34" charset="0"/>
                <a:cs typeface="Arial" panose="020B0604020202020204" pitchFamily="34" charset="0"/>
              </a:rPr>
              <a:t>To the north</a:t>
            </a:r>
          </a:p>
          <a:p>
            <a:pPr lvl="2"/>
            <a:r>
              <a:rPr lang="en-GB" sz="2400" dirty="0" smtClean="0">
                <a:latin typeface="Arial" panose="020B0604020202020204" pitchFamily="34" charset="0"/>
                <a:cs typeface="Arial" panose="020B0604020202020204" pitchFamily="34" charset="0"/>
              </a:rPr>
              <a:t>Furs </a:t>
            </a:r>
            <a:r>
              <a:rPr lang="en-GB" sz="2400" dirty="0">
                <a:latin typeface="Arial" panose="020B0604020202020204" pitchFamily="34" charset="0"/>
                <a:cs typeface="Arial" panose="020B0604020202020204" pitchFamily="34" charset="0"/>
              </a:rPr>
              <a:t>fish, and lumber, concentrated in ‘Arcadia’ and Quebec, </a:t>
            </a:r>
            <a:r>
              <a:rPr lang="en-GB" sz="2400" dirty="0" smtClean="0">
                <a:latin typeface="Arial" panose="020B0604020202020204" pitchFamily="34" charset="0"/>
                <a:cs typeface="Arial" panose="020B0604020202020204" pitchFamily="34" charset="0"/>
              </a:rPr>
              <a:t>interior… </a:t>
            </a:r>
            <a:r>
              <a:rPr lang="en-GB" sz="2400" dirty="0">
                <a:latin typeface="Arial" panose="020B0604020202020204" pitchFamily="34" charset="0"/>
                <a:cs typeface="Arial" panose="020B0604020202020204" pitchFamily="34" charset="0"/>
              </a:rPr>
              <a:t>forts only</a:t>
            </a:r>
          </a:p>
          <a:p>
            <a:pPr lvl="2"/>
            <a:r>
              <a:rPr lang="en-GB" sz="2400" dirty="0" smtClean="0">
                <a:latin typeface="Arial" panose="020B0604020202020204" pitchFamily="34" charset="0"/>
                <a:cs typeface="Arial" panose="020B0604020202020204" pitchFamily="34" charset="0"/>
              </a:rPr>
              <a:t>100 </a:t>
            </a:r>
            <a:r>
              <a:rPr lang="en-GB" sz="2400" dirty="0">
                <a:latin typeface="Arial" panose="020B0604020202020204" pitchFamily="34" charset="0"/>
                <a:cs typeface="Arial" panose="020B0604020202020204" pitchFamily="34" charset="0"/>
              </a:rPr>
              <a:t>years war with Iroquois but peace with other tribes secured to fight British</a:t>
            </a:r>
          </a:p>
          <a:p>
            <a:pPr lvl="2"/>
            <a:r>
              <a:rPr lang="en-GB" sz="2400" dirty="0" smtClean="0">
                <a:latin typeface="Arial" panose="020B0604020202020204" pitchFamily="34" charset="0"/>
                <a:cs typeface="Arial" panose="020B0604020202020204" pitchFamily="34" charset="0"/>
              </a:rPr>
              <a:t>Population </a:t>
            </a:r>
            <a:r>
              <a:rPr lang="en-GB" sz="2400" dirty="0">
                <a:latin typeface="Arial" panose="020B0604020202020204" pitchFamily="34" charset="0"/>
                <a:cs typeface="Arial" panose="020B0604020202020204" pitchFamily="34" charset="0"/>
              </a:rPr>
              <a:t>centred in ‘Arcadia’ and Quebec rest interior forts and traders</a:t>
            </a:r>
          </a:p>
          <a:p>
            <a:pPr lvl="1"/>
            <a:endParaRPr lang="en-GB" sz="2400" dirty="0">
              <a:latin typeface="Arial" panose="020B0604020202020204" pitchFamily="34" charset="0"/>
              <a:cs typeface="Arial" panose="020B0604020202020204" pitchFamily="34" charset="0"/>
            </a:endParaRPr>
          </a:p>
          <a:p>
            <a:endParaRPr lang="en-GB" dirty="0"/>
          </a:p>
        </p:txBody>
      </p:sp>
      <p:sp>
        <p:nvSpPr>
          <p:cNvPr id="4" name="TextBox 3"/>
          <p:cNvSpPr txBox="1"/>
          <p:nvPr/>
        </p:nvSpPr>
        <p:spPr>
          <a:xfrm>
            <a:off x="0" y="3190800"/>
            <a:ext cx="12137575" cy="3749744"/>
          </a:xfrm>
          <a:prstGeom prst="rect">
            <a:avLst/>
          </a:prstGeom>
          <a:noFill/>
        </p:spPr>
        <p:txBody>
          <a:bodyPr wrap="square" rtlCol="0">
            <a:spAutoFit/>
          </a:bodyPr>
          <a:lstStyle/>
          <a:p>
            <a:pPr marL="1371600" lvl="2" indent="-457200" defTabSz="457200">
              <a:spcBef>
                <a:spcPts val="1000"/>
              </a:spcBef>
              <a:buClr>
                <a:schemeClr val="accent1"/>
              </a:buClr>
              <a:buFont typeface="Wingdings 3" charset="2"/>
              <a:buChar char=""/>
            </a:pPr>
            <a:r>
              <a:rPr lang="en-GB" sz="2800" dirty="0" smtClean="0">
                <a:solidFill>
                  <a:schemeClr val="tx1">
                    <a:lumMod val="75000"/>
                    <a:lumOff val="25000"/>
                  </a:schemeClr>
                </a:solidFill>
                <a:latin typeface="Arial" panose="020B0604020202020204" pitchFamily="34" charset="0"/>
                <a:cs typeface="Arial" panose="020B0604020202020204" pitchFamily="34" charset="0"/>
              </a:rPr>
              <a:t>To the south</a:t>
            </a:r>
          </a:p>
          <a:p>
            <a:pPr marL="1600200" lvl="3" indent="-228600" defTabSz="457200">
              <a:spcBef>
                <a:spcPts val="1000"/>
              </a:spcBef>
              <a:buClr>
                <a:schemeClr val="accent1"/>
              </a:buClr>
              <a:buFont typeface="Wingdings 3" charset="2"/>
              <a:buChar char=""/>
            </a:pPr>
            <a:r>
              <a:rPr lang="en-GB" sz="2200" dirty="0">
                <a:solidFill>
                  <a:schemeClr val="tx1">
                    <a:lumMod val="75000"/>
                    <a:lumOff val="25000"/>
                  </a:schemeClr>
                </a:solidFill>
                <a:latin typeface="Arial" panose="020B0604020202020204" pitchFamily="34" charset="0"/>
                <a:cs typeface="Arial" panose="020B0604020202020204" pitchFamily="34" charset="0"/>
              </a:rPr>
              <a:t>Louisiana and New Orleans: funded by “Mississippi bubble’,</a:t>
            </a:r>
          </a:p>
          <a:p>
            <a:pPr marL="1600200" lvl="3" indent="-228600" defTabSz="457200">
              <a:spcBef>
                <a:spcPts val="1000"/>
              </a:spcBef>
              <a:buClr>
                <a:schemeClr val="accent1"/>
              </a:buClr>
              <a:buFont typeface="Wingdings 3" charset="2"/>
              <a:buChar char=""/>
            </a:pPr>
            <a:r>
              <a:rPr lang="en-GB" sz="2200" dirty="0">
                <a:solidFill>
                  <a:schemeClr val="tx1">
                    <a:lumMod val="75000"/>
                    <a:lumOff val="25000"/>
                  </a:schemeClr>
                </a:solidFill>
                <a:latin typeface="Arial" panose="020B0604020202020204" pitchFamily="34" charset="0"/>
                <a:cs typeface="Arial" panose="020B0604020202020204" pitchFamily="34" charset="0"/>
              </a:rPr>
              <a:t>Supposed to be a model city planned but goes bankrupt. </a:t>
            </a:r>
          </a:p>
          <a:p>
            <a:pPr marL="1600200" lvl="3" indent="-228600" defTabSz="457200">
              <a:spcBef>
                <a:spcPts val="1000"/>
              </a:spcBef>
              <a:buClr>
                <a:schemeClr val="accent1"/>
              </a:buClr>
              <a:buFont typeface="Wingdings 3" charset="2"/>
              <a:buChar char=""/>
            </a:pPr>
            <a:r>
              <a:rPr lang="en-GB" sz="2200" dirty="0">
                <a:solidFill>
                  <a:schemeClr val="tx1">
                    <a:lumMod val="75000"/>
                    <a:lumOff val="25000"/>
                  </a:schemeClr>
                </a:solidFill>
                <a:latin typeface="Arial" panose="020B0604020202020204" pitchFamily="34" charset="0"/>
                <a:cs typeface="Arial" panose="020B0604020202020204" pitchFamily="34" charset="0"/>
              </a:rPr>
              <a:t>Becomes haven for escaped slaves, pirates, deserters,</a:t>
            </a:r>
          </a:p>
          <a:p>
            <a:pPr marL="1600200" lvl="3" indent="-228600" defTabSz="457200">
              <a:spcBef>
                <a:spcPts val="1000"/>
              </a:spcBef>
              <a:buClr>
                <a:schemeClr val="accent1"/>
              </a:buClr>
              <a:buFont typeface="Wingdings 3" charset="2"/>
              <a:buChar char=""/>
            </a:pPr>
            <a:r>
              <a:rPr lang="en-GB" sz="2200" dirty="0">
                <a:solidFill>
                  <a:schemeClr val="tx1">
                    <a:lumMod val="75000"/>
                    <a:lumOff val="25000"/>
                  </a:schemeClr>
                </a:solidFill>
                <a:latin typeface="Arial" panose="020B0604020202020204" pitchFamily="34" charset="0"/>
                <a:cs typeface="Arial" panose="020B0604020202020204" pitchFamily="34" charset="0"/>
              </a:rPr>
              <a:t> </a:t>
            </a:r>
            <a:r>
              <a:rPr lang="en-GB" sz="2200" dirty="0" smtClean="0">
                <a:solidFill>
                  <a:schemeClr val="tx1">
                    <a:lumMod val="75000"/>
                    <a:lumOff val="25000"/>
                  </a:schemeClr>
                </a:solidFill>
                <a:latin typeface="Arial" panose="020B0604020202020204" pitchFamily="34" charset="0"/>
                <a:cs typeface="Arial" panose="020B0604020202020204" pitchFamily="34" charset="0"/>
              </a:rPr>
              <a:t>New Orleans becomes </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2400" dirty="0">
                <a:solidFill>
                  <a:schemeClr val="tx1">
                    <a:lumMod val="75000"/>
                    <a:lumOff val="25000"/>
                  </a:schemeClr>
                </a:solidFill>
                <a:latin typeface="Arial" panose="020B0604020202020204" pitchFamily="34" charset="0"/>
                <a:cs typeface="Arial" panose="020B0604020202020204" pitchFamily="34" charset="0"/>
              </a:rPr>
              <a:t>a place of a hundred wretched hovels in a malarias wet thicket of willows and dwarf </a:t>
            </a:r>
            <a:r>
              <a:rPr lang="en-GB" sz="2400" dirty="0" smtClean="0">
                <a:solidFill>
                  <a:schemeClr val="tx1">
                    <a:lumMod val="75000"/>
                    <a:lumOff val="25000"/>
                  </a:schemeClr>
                </a:solidFill>
                <a:latin typeface="Arial" panose="020B0604020202020204" pitchFamily="34" charset="0"/>
                <a:cs typeface="Arial" panose="020B0604020202020204" pitchFamily="34" charset="0"/>
              </a:rPr>
              <a:t>palmettos </a:t>
            </a:r>
            <a:r>
              <a:rPr lang="en-GB" sz="2400" dirty="0">
                <a:solidFill>
                  <a:schemeClr val="tx1">
                    <a:lumMod val="75000"/>
                    <a:lumOff val="25000"/>
                  </a:schemeClr>
                </a:solidFill>
                <a:latin typeface="Arial" panose="020B0604020202020204" pitchFamily="34" charset="0"/>
                <a:cs typeface="Arial" panose="020B0604020202020204" pitchFamily="34" charset="0"/>
              </a:rPr>
              <a:t>, infested by serpents and alligators.”. French priest 1720</a:t>
            </a:r>
          </a:p>
          <a:p>
            <a:pPr marL="1143000" lvl="2" indent="-228600" defTabSz="457200">
              <a:spcBef>
                <a:spcPts val="1000"/>
              </a:spcBef>
              <a:buClr>
                <a:schemeClr val="accent1"/>
              </a:buClr>
              <a:buFont typeface="Wingdings 3" charset="2"/>
              <a:buChar char=""/>
            </a:pPr>
            <a:endParaRPr lang="en-GB" sz="2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TextBox 6"/>
          <p:cNvSpPr txBox="1"/>
          <p:nvPr/>
        </p:nvSpPr>
        <p:spPr>
          <a:xfrm>
            <a:off x="11299371" y="296570"/>
            <a:ext cx="332023" cy="369332"/>
          </a:xfrm>
          <a:prstGeom prst="rect">
            <a:avLst/>
          </a:prstGeom>
          <a:noFill/>
        </p:spPr>
        <p:txBody>
          <a:bodyPr wrap="square" rtlCol="0">
            <a:spAutoFit/>
          </a:bodyPr>
          <a:lstStyle/>
          <a:p>
            <a:r>
              <a:rPr lang="en-GB" dirty="0"/>
              <a:t>6</a:t>
            </a:r>
          </a:p>
        </p:txBody>
      </p:sp>
    </p:spTree>
    <p:extLst>
      <p:ext uri="{BB962C8B-B14F-4D97-AF65-F5344CB8AC3E}">
        <p14:creationId xmlns:p14="http://schemas.microsoft.com/office/powerpoint/2010/main" val="307588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066" y="330196"/>
            <a:ext cx="8911687" cy="867233"/>
          </a:xfrm>
        </p:spPr>
        <p:txBody>
          <a:bodyPr/>
          <a:lstStyle/>
          <a:p>
            <a:pPr algn="ctr"/>
            <a:r>
              <a:rPr lang="en-GB" dirty="0" smtClean="0"/>
              <a:t>Spain and the America 1700-1763</a:t>
            </a:r>
            <a:endParaRPr lang="en-GB" dirty="0"/>
          </a:p>
        </p:txBody>
      </p:sp>
      <p:sp>
        <p:nvSpPr>
          <p:cNvPr id="3" name="Content Placeholder 2"/>
          <p:cNvSpPr>
            <a:spLocks noGrp="1"/>
          </p:cNvSpPr>
          <p:nvPr>
            <p:ph idx="1"/>
          </p:nvPr>
        </p:nvSpPr>
        <p:spPr>
          <a:xfrm>
            <a:off x="5649686" y="1447799"/>
            <a:ext cx="6542314" cy="2612572"/>
          </a:xfrm>
        </p:spPr>
        <p:txBody>
          <a:bodyPr>
            <a:normAutofit lnSpcReduction="10000"/>
          </a:bodyPr>
          <a:lstStyle/>
          <a:p>
            <a:r>
              <a:rPr lang="en-GB" sz="2800" dirty="0" smtClean="0">
                <a:latin typeface="Arial" panose="020B0604020202020204" pitchFamily="34" charset="0"/>
                <a:cs typeface="Arial" panose="020B0604020202020204" pitchFamily="34" charset="0"/>
              </a:rPr>
              <a:t>Focus Central and South America</a:t>
            </a:r>
            <a:r>
              <a:rPr lang="en-GB" dirty="0" smtClean="0"/>
              <a:t>, </a:t>
            </a:r>
          </a:p>
          <a:p>
            <a:pPr lvl="1"/>
            <a:r>
              <a:rPr lang="en-GB" sz="1900" dirty="0" smtClean="0">
                <a:latin typeface="Arial" panose="020B0604020202020204" pitchFamily="34" charset="0"/>
                <a:cs typeface="Arial" panose="020B0604020202020204" pitchFamily="34" charset="0"/>
              </a:rPr>
              <a:t>Indians protected by church, plantation and mining drives demand for African slavery</a:t>
            </a:r>
          </a:p>
          <a:p>
            <a:pPr lvl="1"/>
            <a:r>
              <a:rPr lang="en-GB" sz="1900" dirty="0" smtClean="0">
                <a:latin typeface="Arial" panose="020B0604020202020204" pitchFamily="34" charset="0"/>
                <a:cs typeface="Arial" panose="020B0604020202020204" pitchFamily="34" charset="0"/>
              </a:rPr>
              <a:t>Immigrants from all classes encouraged by Bourbons some escaping Inquisition</a:t>
            </a:r>
          </a:p>
          <a:p>
            <a:pPr lvl="1"/>
            <a:r>
              <a:rPr lang="en-GB" sz="1900" dirty="0" smtClean="0">
                <a:latin typeface="Arial" panose="020B0604020202020204" pitchFamily="34" charset="0"/>
                <a:cs typeface="Arial" panose="020B0604020202020204" pitchFamily="34" charset="0"/>
              </a:rPr>
              <a:t>Mexico city population at 100,000, triple size of New York and Philadelphia in 1700</a:t>
            </a:r>
          </a:p>
          <a:p>
            <a:pPr marL="457200" lvl="1" indent="0">
              <a:buNone/>
            </a:pPr>
            <a:endParaRPr lang="en-GB" dirty="0" smtClean="0"/>
          </a:p>
          <a:p>
            <a:pPr marL="914400" lvl="2" indent="0">
              <a:buNone/>
            </a:pPr>
            <a:endParaRPr lang="en-GB" dirty="0"/>
          </a:p>
        </p:txBody>
      </p:sp>
      <p:sp>
        <p:nvSpPr>
          <p:cNvPr id="4" name="Content Placeholder 2"/>
          <p:cNvSpPr txBox="1">
            <a:spLocks/>
          </p:cNvSpPr>
          <p:nvPr/>
        </p:nvSpPr>
        <p:spPr>
          <a:xfrm>
            <a:off x="5638798" y="4256314"/>
            <a:ext cx="10286998" cy="152399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GB" sz="2800" dirty="0" smtClean="0">
                <a:latin typeface="Arial" panose="020B0604020202020204" pitchFamily="34" charset="0"/>
                <a:cs typeface="Arial" panose="020B0604020202020204" pitchFamily="34" charset="0"/>
              </a:rPr>
              <a:t>Florida</a:t>
            </a:r>
            <a:r>
              <a:rPr lang="en-GB" dirty="0" smtClean="0"/>
              <a:t>, </a:t>
            </a:r>
          </a:p>
          <a:p>
            <a:pPr lvl="1">
              <a:lnSpc>
                <a:spcPct val="80000"/>
              </a:lnSpc>
            </a:pPr>
            <a:r>
              <a:rPr lang="en-GB" sz="1900" dirty="0">
                <a:latin typeface="Arial" panose="020B0604020202020204" pitchFamily="34" charset="0"/>
                <a:cs typeface="Arial" panose="020B0604020202020204" pitchFamily="34" charset="0"/>
              </a:rPr>
              <a:t>Settlers limited to a few forts and missions</a:t>
            </a:r>
          </a:p>
          <a:p>
            <a:pPr lvl="1">
              <a:lnSpc>
                <a:spcPct val="80000"/>
              </a:lnSpc>
            </a:pPr>
            <a:r>
              <a:rPr lang="en-GB" sz="1900" dirty="0">
                <a:latin typeface="Arial" panose="020B0604020202020204" pitchFamily="34" charset="0"/>
                <a:cs typeface="Arial" panose="020B0604020202020204" pitchFamily="34" charset="0"/>
              </a:rPr>
              <a:t>Haven for escaped slaves from Carolinas and pirates </a:t>
            </a:r>
          </a:p>
          <a:p>
            <a:pPr lvl="1"/>
            <a:endParaRPr lang="en-GB" sz="1900"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1219199" y="4484913"/>
            <a:ext cx="10548257" cy="16764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lvl="1"/>
            <a:endParaRPr lang="en-GB" dirty="0" smtClean="0"/>
          </a:p>
          <a:p>
            <a:pPr marL="457200" lvl="1" indent="0">
              <a:buFont typeface="Wingdings 3" charset="2"/>
              <a:buNone/>
            </a:pPr>
            <a:endParaRPr lang="en-GB" dirty="0" smtClean="0"/>
          </a:p>
          <a:p>
            <a:pPr marL="914400" lvl="2" indent="0">
              <a:buFont typeface="Wingdings 3" charset="2"/>
              <a:buNone/>
            </a:pPr>
            <a:endParaRPr lang="en-GB" dirty="0"/>
          </a:p>
        </p:txBody>
      </p:sp>
      <p:sp>
        <p:nvSpPr>
          <p:cNvPr id="7" name="TextBox 6"/>
          <p:cNvSpPr txBox="1"/>
          <p:nvPr/>
        </p:nvSpPr>
        <p:spPr>
          <a:xfrm>
            <a:off x="11299371" y="296570"/>
            <a:ext cx="332023" cy="369332"/>
          </a:xfrm>
          <a:prstGeom prst="rect">
            <a:avLst/>
          </a:prstGeom>
          <a:noFill/>
        </p:spPr>
        <p:txBody>
          <a:bodyPr wrap="square" rtlCol="0">
            <a:spAutoFit/>
          </a:bodyPr>
          <a:lstStyle/>
          <a:p>
            <a:r>
              <a:rPr lang="en-GB" dirty="0" smtClean="0"/>
              <a:t>7</a:t>
            </a:r>
            <a:endParaRPr lang="en-GB" dirty="0"/>
          </a:p>
        </p:txBody>
      </p:sp>
      <p:pic>
        <p:nvPicPr>
          <p:cNvPr id="9" name="Picture 8"/>
          <p:cNvPicPr>
            <a:picLocks noChangeAspect="1"/>
          </p:cNvPicPr>
          <p:nvPr/>
        </p:nvPicPr>
        <p:blipFill>
          <a:blip r:embed="rId2"/>
          <a:stretch>
            <a:fillRect/>
          </a:stretch>
        </p:blipFill>
        <p:spPr>
          <a:xfrm>
            <a:off x="0" y="1063691"/>
            <a:ext cx="5690172" cy="5889171"/>
          </a:xfrm>
          <a:prstGeom prst="rect">
            <a:avLst/>
          </a:prstGeom>
        </p:spPr>
      </p:pic>
      <p:sp>
        <p:nvSpPr>
          <p:cNvPr id="10" name="TextBox 9"/>
          <p:cNvSpPr txBox="1"/>
          <p:nvPr/>
        </p:nvSpPr>
        <p:spPr>
          <a:xfrm>
            <a:off x="1618859" y="6428993"/>
            <a:ext cx="9102013" cy="461665"/>
          </a:xfrm>
          <a:prstGeom prst="rect">
            <a:avLst/>
          </a:prstGeom>
          <a:solidFill>
            <a:schemeClr val="bg1"/>
          </a:solidFill>
        </p:spPr>
        <p:txBody>
          <a:bodyPr wrap="square" rtlCol="0">
            <a:spAutoFit/>
          </a:bodyPr>
          <a:lstStyle/>
          <a:p>
            <a:pPr lvl="1" defTabSz="457200">
              <a:spcBef>
                <a:spcPts val="1000"/>
              </a:spcBef>
              <a:buClr>
                <a:schemeClr val="accent1"/>
              </a:buClr>
            </a:pPr>
            <a:r>
              <a:rPr lang="en-GB" sz="2400" dirty="0" smtClean="0">
                <a:solidFill>
                  <a:schemeClr val="tx1">
                    <a:lumMod val="75000"/>
                    <a:lumOff val="25000"/>
                  </a:schemeClr>
                </a:solidFill>
                <a:latin typeface="Arial" panose="020B0604020202020204" pitchFamily="34" charset="0"/>
                <a:cs typeface="Arial" panose="020B0604020202020204" pitchFamily="34" charset="0"/>
              </a:rPr>
              <a:t>Inquisition arrives and targets  </a:t>
            </a:r>
            <a:r>
              <a:rPr lang="en-GB" sz="2400" dirty="0">
                <a:solidFill>
                  <a:schemeClr val="tx1">
                    <a:lumMod val="75000"/>
                    <a:lumOff val="25000"/>
                  </a:schemeClr>
                </a:solidFill>
                <a:latin typeface="Arial" panose="020B0604020202020204" pitchFamily="34" charset="0"/>
                <a:cs typeface="Arial" panose="020B0604020202020204" pitchFamily="34" charset="0"/>
              </a:rPr>
              <a:t>‘Conversos’, Indians exempt </a:t>
            </a:r>
          </a:p>
        </p:txBody>
      </p:sp>
    </p:spTree>
    <p:extLst>
      <p:ext uri="{BB962C8B-B14F-4D97-AF65-F5344CB8AC3E}">
        <p14:creationId xmlns:p14="http://schemas.microsoft.com/office/powerpoint/2010/main" val="158703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0"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7557</TotalTime>
  <Words>2900</Words>
  <Application>Microsoft Office PowerPoint</Application>
  <PresentationFormat>Widescreen</PresentationFormat>
  <Paragraphs>544</Paragraphs>
  <Slides>64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Century Gothic</vt:lpstr>
      <vt:lpstr>Lato</vt:lpstr>
      <vt:lpstr>Wingdings 3</vt:lpstr>
      <vt:lpstr>Wisp</vt:lpstr>
      <vt:lpstr>American History </vt:lpstr>
      <vt:lpstr>Talks so far</vt:lpstr>
      <vt:lpstr>British America Overview</vt:lpstr>
      <vt:lpstr>North America 1700</vt:lpstr>
      <vt:lpstr>Meet the neighbours </vt:lpstr>
      <vt:lpstr>French North America</vt:lpstr>
      <vt:lpstr>Filles de Roi 1663: Louis XIV recruits 800 ladies for New France </vt:lpstr>
      <vt:lpstr>French colonies</vt:lpstr>
      <vt:lpstr>Spain and the America 1700-1763</vt:lpstr>
      <vt:lpstr>Auto de fe Mexico City 1700’s </vt:lpstr>
      <vt:lpstr>Spanish and South West North America</vt:lpstr>
      <vt:lpstr>Spanish North America: Casta System</vt:lpstr>
      <vt:lpstr>British America</vt:lpstr>
      <vt:lpstr>Wars with the neighbours 1700-1750</vt:lpstr>
      <vt:lpstr>PowerPoint Presentation</vt:lpstr>
      <vt:lpstr>1700-1760 Immigrants to British America by type</vt:lpstr>
      <vt:lpstr>18th century Slave Trades</vt:lpstr>
      <vt:lpstr>White slave trade….Barbary Pirates</vt:lpstr>
      <vt:lpstr>Islamic Slavery</vt:lpstr>
      <vt:lpstr>Trans Atlantic Slave Industry</vt:lpstr>
      <vt:lpstr>PowerPoint Presentation</vt:lpstr>
      <vt:lpstr>British and Slave Trade: people as cargo</vt:lpstr>
      <vt:lpstr>The slavery business</vt:lpstr>
      <vt:lpstr>An ugly but  profitable business!</vt:lpstr>
      <vt:lpstr>Slave life north America</vt:lpstr>
      <vt:lpstr>Tobacco Farming Virginia 1750</vt:lpstr>
      <vt:lpstr>Other Immigrants</vt:lpstr>
      <vt:lpstr>‘Scotch Irish’</vt:lpstr>
      <vt:lpstr>Scotch Irish (1) </vt:lpstr>
      <vt:lpstr>Scotch Irish (2) </vt:lpstr>
      <vt:lpstr>Old west pioneer homes</vt:lpstr>
      <vt:lpstr>Intermission</vt:lpstr>
      <vt:lpstr>The Georgia Experiment</vt:lpstr>
      <vt:lpstr>James Oglethorpe (1695 -1780)</vt:lpstr>
      <vt:lpstr>The great (and short lived) experiment</vt:lpstr>
      <vt:lpstr>Oglethorpe introduces Chief Tomochichi of Yakimah to trustees in London 1735</vt:lpstr>
      <vt:lpstr>‘Malcontents’ destroy Georgia experiment</vt:lpstr>
      <vt:lpstr>PowerPoint Presentation</vt:lpstr>
      <vt:lpstr>Mercantilism</vt:lpstr>
      <vt:lpstr>Colonial Governance</vt:lpstr>
      <vt:lpstr>Royal Colony</vt:lpstr>
      <vt:lpstr>Increase in ‘Royal Colonies’</vt:lpstr>
      <vt:lpstr>About the ‘Enlightenment’</vt:lpstr>
      <vt:lpstr>Enlightenment and British America</vt:lpstr>
      <vt:lpstr>First Great Awakening (1730-1740)</vt:lpstr>
      <vt:lpstr>Late 17th century….a profusion of denominations</vt:lpstr>
      <vt:lpstr>Great Awakening</vt:lpstr>
      <vt:lpstr>Jonathan Edwards (1703-1758)</vt:lpstr>
      <vt:lpstr>George Whitefield mass meeting</vt:lpstr>
      <vt:lpstr>Impact Great Awakening</vt:lpstr>
      <vt:lpstr>Tour of the Colonies</vt:lpstr>
      <vt:lpstr>Tour of the Colonies 1750</vt:lpstr>
      <vt:lpstr>New York ladies 1770</vt:lpstr>
      <vt:lpstr>New York….Wall Street 1770.</vt:lpstr>
      <vt:lpstr>Philadelphia 1750</vt:lpstr>
      <vt:lpstr>Tobacco Plantation Carolinas 1750</vt:lpstr>
      <vt:lpstr>Boston 1750</vt:lpstr>
      <vt:lpstr>Pennsylvania farm 1760s</vt:lpstr>
      <vt:lpstr>Rice Plantation</vt:lpstr>
      <vt:lpstr>Loading rice harvest</vt:lpstr>
      <vt:lpstr>Border Country</vt:lpstr>
      <vt:lpstr>Plantation owner visiting slaves 1760s</vt:lpstr>
      <vt:lpstr>PowerPoint Presentation</vt:lpstr>
      <vt:lpstr>British America 1750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361</cp:revision>
  <dcterms:created xsi:type="dcterms:W3CDTF">2023-02-02T12:46:22Z</dcterms:created>
  <dcterms:modified xsi:type="dcterms:W3CDTF">2023-09-04T15:18:18Z</dcterms:modified>
</cp:coreProperties>
</file>